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2" r:id="rId5"/>
    <p:sldId id="263" r:id="rId6"/>
    <p:sldId id="265" r:id="rId7"/>
    <p:sldId id="266" r:id="rId8"/>
    <p:sldId id="268" r:id="rId9"/>
    <p:sldId id="260" r:id="rId10"/>
    <p:sldId id="267" r:id="rId11"/>
    <p:sldId id="269" r:id="rId12"/>
    <p:sldId id="271" r:id="rId13"/>
    <p:sldId id="284"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270"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48435-32B0-4B83-8A3F-100BD7F2126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08B338-50A5-4CBE-A7C8-396217D7B3E9}">
      <dgm:prSet/>
      <dgm:spPr/>
      <dgm:t>
        <a:bodyPr/>
        <a:lstStyle/>
        <a:p>
          <a:r>
            <a:rPr lang="en-US"/>
            <a:t>Business Overview.</a:t>
          </a:r>
        </a:p>
      </dgm:t>
    </dgm:pt>
    <dgm:pt modelId="{80E28803-763A-4322-864D-49161C87E590}" type="parTrans" cxnId="{9DE831FA-BCC4-407E-AB71-1E7305E517B4}">
      <dgm:prSet/>
      <dgm:spPr/>
      <dgm:t>
        <a:bodyPr/>
        <a:lstStyle/>
        <a:p>
          <a:endParaRPr lang="en-US"/>
        </a:p>
      </dgm:t>
    </dgm:pt>
    <dgm:pt modelId="{E5EE630A-B2CE-4C4E-B028-52EC2CEE04A3}" type="sibTrans" cxnId="{9DE831FA-BCC4-407E-AB71-1E7305E517B4}">
      <dgm:prSet/>
      <dgm:spPr/>
      <dgm:t>
        <a:bodyPr/>
        <a:lstStyle/>
        <a:p>
          <a:endParaRPr lang="en-US"/>
        </a:p>
      </dgm:t>
    </dgm:pt>
    <dgm:pt modelId="{3DF22796-D286-46AE-AABA-08CBB8F50C88}">
      <dgm:prSet/>
      <dgm:spPr/>
      <dgm:t>
        <a:bodyPr/>
        <a:lstStyle/>
        <a:p>
          <a:r>
            <a:rPr lang="en-US"/>
            <a:t>Business Problem.</a:t>
          </a:r>
        </a:p>
      </dgm:t>
    </dgm:pt>
    <dgm:pt modelId="{E46B00FB-B7C0-40A2-88FC-27AE380A10C8}" type="parTrans" cxnId="{3329F81C-E4DF-441A-94F5-5421A3C4561D}">
      <dgm:prSet/>
      <dgm:spPr/>
      <dgm:t>
        <a:bodyPr/>
        <a:lstStyle/>
        <a:p>
          <a:endParaRPr lang="en-US"/>
        </a:p>
      </dgm:t>
    </dgm:pt>
    <dgm:pt modelId="{3D0DB7F7-2AC0-4FD4-BA99-B1BA5BC14832}" type="sibTrans" cxnId="{3329F81C-E4DF-441A-94F5-5421A3C4561D}">
      <dgm:prSet/>
      <dgm:spPr/>
      <dgm:t>
        <a:bodyPr/>
        <a:lstStyle/>
        <a:p>
          <a:endParaRPr lang="en-US"/>
        </a:p>
      </dgm:t>
    </dgm:pt>
    <dgm:pt modelId="{DB3C8C09-E206-45DB-AC60-544CF0050413}">
      <dgm:prSet/>
      <dgm:spPr/>
      <dgm:t>
        <a:bodyPr/>
        <a:lstStyle/>
        <a:p>
          <a:r>
            <a:rPr lang="en-US" dirty="0"/>
            <a:t>Data Modelling Challenges.</a:t>
          </a:r>
        </a:p>
      </dgm:t>
    </dgm:pt>
    <dgm:pt modelId="{8E95CC0F-A650-4701-A638-CA51D865EB34}" type="parTrans" cxnId="{8CD19E50-337D-4179-9AF5-1FAE5847C0CA}">
      <dgm:prSet/>
      <dgm:spPr/>
      <dgm:t>
        <a:bodyPr/>
        <a:lstStyle/>
        <a:p>
          <a:endParaRPr lang="en-US"/>
        </a:p>
      </dgm:t>
    </dgm:pt>
    <dgm:pt modelId="{67259074-921B-4F69-9315-37A8A979C71D}" type="sibTrans" cxnId="{8CD19E50-337D-4179-9AF5-1FAE5847C0CA}">
      <dgm:prSet/>
      <dgm:spPr/>
      <dgm:t>
        <a:bodyPr/>
        <a:lstStyle/>
        <a:p>
          <a:endParaRPr lang="en-US"/>
        </a:p>
      </dgm:t>
    </dgm:pt>
    <dgm:pt modelId="{8CC4A564-AF72-485B-89BE-86D827FE3A68}">
      <dgm:prSet/>
      <dgm:spPr/>
      <dgm:t>
        <a:bodyPr/>
        <a:lstStyle/>
        <a:p>
          <a:r>
            <a:rPr lang="en-US" dirty="0"/>
            <a:t>Overview Of Dashboard.</a:t>
          </a:r>
        </a:p>
      </dgm:t>
    </dgm:pt>
    <dgm:pt modelId="{D82AE4E5-F095-45B0-B7B8-B79C9372E98D}" type="parTrans" cxnId="{C89615B5-8970-4FB1-B873-E9ED0163B7D9}">
      <dgm:prSet/>
      <dgm:spPr/>
      <dgm:t>
        <a:bodyPr/>
        <a:lstStyle/>
        <a:p>
          <a:endParaRPr lang="en-US"/>
        </a:p>
      </dgm:t>
    </dgm:pt>
    <dgm:pt modelId="{4FFF30ED-796C-47E6-AA0D-41E37D33CD04}" type="sibTrans" cxnId="{C89615B5-8970-4FB1-B873-E9ED0163B7D9}">
      <dgm:prSet/>
      <dgm:spPr/>
      <dgm:t>
        <a:bodyPr/>
        <a:lstStyle/>
        <a:p>
          <a:endParaRPr lang="en-US"/>
        </a:p>
      </dgm:t>
    </dgm:pt>
    <dgm:pt modelId="{9A0CD33D-C0EB-45D2-A9F9-8FDAD73B207B}">
      <dgm:prSet/>
      <dgm:spPr/>
      <dgm:t>
        <a:bodyPr/>
        <a:lstStyle/>
        <a:p>
          <a:r>
            <a:rPr lang="en-US" dirty="0"/>
            <a:t>Conclusion And Suggestion.</a:t>
          </a:r>
        </a:p>
      </dgm:t>
    </dgm:pt>
    <dgm:pt modelId="{BA2DA500-5C4D-4156-8D71-AA5F732CE2E8}" type="parTrans" cxnId="{3DE5A0E5-4EAA-47D1-91EF-38932A013FF2}">
      <dgm:prSet/>
      <dgm:spPr/>
      <dgm:t>
        <a:bodyPr/>
        <a:lstStyle/>
        <a:p>
          <a:endParaRPr lang="en-US"/>
        </a:p>
      </dgm:t>
    </dgm:pt>
    <dgm:pt modelId="{9BFFB1F1-6ED0-4174-87FC-32FE729B9EE6}" type="sibTrans" cxnId="{3DE5A0E5-4EAA-47D1-91EF-38932A013FF2}">
      <dgm:prSet/>
      <dgm:spPr/>
      <dgm:t>
        <a:bodyPr/>
        <a:lstStyle/>
        <a:p>
          <a:endParaRPr lang="en-US"/>
        </a:p>
      </dgm:t>
    </dgm:pt>
    <dgm:pt modelId="{03384AEE-61DB-43EC-A0E7-5084420A568C}" type="pres">
      <dgm:prSet presAssocID="{E7148435-32B0-4B83-8A3F-100BD7F21263}" presName="root" presStyleCnt="0">
        <dgm:presLayoutVars>
          <dgm:dir/>
          <dgm:resizeHandles val="exact"/>
        </dgm:presLayoutVars>
      </dgm:prSet>
      <dgm:spPr/>
    </dgm:pt>
    <dgm:pt modelId="{25C10C06-708E-49C4-9483-15F982DB5392}" type="pres">
      <dgm:prSet presAssocID="{BC08B338-50A5-4CBE-A7C8-396217D7B3E9}" presName="compNode" presStyleCnt="0"/>
      <dgm:spPr/>
    </dgm:pt>
    <dgm:pt modelId="{AC2907F1-F981-420D-8949-C889FDC31E9E}" type="pres">
      <dgm:prSet presAssocID="{BC08B338-50A5-4CBE-A7C8-396217D7B3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C1AB3E7F-EABD-4383-ACE4-9AA30A7595AF}" type="pres">
      <dgm:prSet presAssocID="{BC08B338-50A5-4CBE-A7C8-396217D7B3E9}" presName="spaceRect" presStyleCnt="0"/>
      <dgm:spPr/>
    </dgm:pt>
    <dgm:pt modelId="{8753B186-B03F-4AA2-919E-08EF7E6B1D29}" type="pres">
      <dgm:prSet presAssocID="{BC08B338-50A5-4CBE-A7C8-396217D7B3E9}" presName="textRect" presStyleLbl="revTx" presStyleIdx="0" presStyleCnt="5">
        <dgm:presLayoutVars>
          <dgm:chMax val="1"/>
          <dgm:chPref val="1"/>
        </dgm:presLayoutVars>
      </dgm:prSet>
      <dgm:spPr/>
    </dgm:pt>
    <dgm:pt modelId="{5D02A82B-7098-46A1-9018-06753AD0FF37}" type="pres">
      <dgm:prSet presAssocID="{E5EE630A-B2CE-4C4E-B028-52EC2CEE04A3}" presName="sibTrans" presStyleCnt="0"/>
      <dgm:spPr/>
    </dgm:pt>
    <dgm:pt modelId="{AA95F239-6439-465C-B502-CCE44D99EF0C}" type="pres">
      <dgm:prSet presAssocID="{3DF22796-D286-46AE-AABA-08CBB8F50C88}" presName="compNode" presStyleCnt="0"/>
      <dgm:spPr/>
    </dgm:pt>
    <dgm:pt modelId="{B892088C-777A-4661-9BCD-2D4422BCDBD0}" type="pres">
      <dgm:prSet presAssocID="{3DF22796-D286-46AE-AABA-08CBB8F50C8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7D419915-8F68-42B7-83D3-4A3E65E7F50C}" type="pres">
      <dgm:prSet presAssocID="{3DF22796-D286-46AE-AABA-08CBB8F50C88}" presName="spaceRect" presStyleCnt="0"/>
      <dgm:spPr/>
    </dgm:pt>
    <dgm:pt modelId="{AC36EF33-E360-4B58-9F94-2810AB99B210}" type="pres">
      <dgm:prSet presAssocID="{3DF22796-D286-46AE-AABA-08CBB8F50C88}" presName="textRect" presStyleLbl="revTx" presStyleIdx="1" presStyleCnt="5">
        <dgm:presLayoutVars>
          <dgm:chMax val="1"/>
          <dgm:chPref val="1"/>
        </dgm:presLayoutVars>
      </dgm:prSet>
      <dgm:spPr/>
    </dgm:pt>
    <dgm:pt modelId="{E1B6EF13-7D46-43BA-84EE-2EC24C5B728B}" type="pres">
      <dgm:prSet presAssocID="{3D0DB7F7-2AC0-4FD4-BA99-B1BA5BC14832}" presName="sibTrans" presStyleCnt="0"/>
      <dgm:spPr/>
    </dgm:pt>
    <dgm:pt modelId="{DFC780D5-62A4-450B-BF55-536D44182A4E}" type="pres">
      <dgm:prSet presAssocID="{DB3C8C09-E206-45DB-AC60-544CF0050413}" presName="compNode" presStyleCnt="0"/>
      <dgm:spPr/>
    </dgm:pt>
    <dgm:pt modelId="{30FF9A54-B668-42FF-BF86-7B13F495011E}" type="pres">
      <dgm:prSet presAssocID="{DB3C8C09-E206-45DB-AC60-544CF005041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9EBFFD64-A62D-4ECA-9A37-356CA23B2294}" type="pres">
      <dgm:prSet presAssocID="{DB3C8C09-E206-45DB-AC60-544CF0050413}" presName="spaceRect" presStyleCnt="0"/>
      <dgm:spPr/>
    </dgm:pt>
    <dgm:pt modelId="{41153E4A-4166-448A-BFD1-D3389EA401FC}" type="pres">
      <dgm:prSet presAssocID="{DB3C8C09-E206-45DB-AC60-544CF0050413}" presName="textRect" presStyleLbl="revTx" presStyleIdx="2" presStyleCnt="5">
        <dgm:presLayoutVars>
          <dgm:chMax val="1"/>
          <dgm:chPref val="1"/>
        </dgm:presLayoutVars>
      </dgm:prSet>
      <dgm:spPr/>
    </dgm:pt>
    <dgm:pt modelId="{CC62A352-743B-4071-8285-F352178AE0B4}" type="pres">
      <dgm:prSet presAssocID="{67259074-921B-4F69-9315-37A8A979C71D}" presName="sibTrans" presStyleCnt="0"/>
      <dgm:spPr/>
    </dgm:pt>
    <dgm:pt modelId="{5958B46D-2BC2-45E6-A458-E052C2A8E81A}" type="pres">
      <dgm:prSet presAssocID="{8CC4A564-AF72-485B-89BE-86D827FE3A68}" presName="compNode" presStyleCnt="0"/>
      <dgm:spPr/>
    </dgm:pt>
    <dgm:pt modelId="{07317144-EE21-4466-9095-F5C87B925388}" type="pres">
      <dgm:prSet presAssocID="{8CC4A564-AF72-485B-89BE-86D827FE3A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1D8AE15D-C4E8-41F0-919E-5FA7C9BAE0F1}" type="pres">
      <dgm:prSet presAssocID="{8CC4A564-AF72-485B-89BE-86D827FE3A68}" presName="spaceRect" presStyleCnt="0"/>
      <dgm:spPr/>
    </dgm:pt>
    <dgm:pt modelId="{281FFBAD-4196-40E4-9C37-AE3A0521517D}" type="pres">
      <dgm:prSet presAssocID="{8CC4A564-AF72-485B-89BE-86D827FE3A68}" presName="textRect" presStyleLbl="revTx" presStyleIdx="3" presStyleCnt="5">
        <dgm:presLayoutVars>
          <dgm:chMax val="1"/>
          <dgm:chPref val="1"/>
        </dgm:presLayoutVars>
      </dgm:prSet>
      <dgm:spPr/>
    </dgm:pt>
    <dgm:pt modelId="{0D7767A9-4065-4EC9-AF81-48BFE6E522EF}" type="pres">
      <dgm:prSet presAssocID="{4FFF30ED-796C-47E6-AA0D-41E37D33CD04}" presName="sibTrans" presStyleCnt="0"/>
      <dgm:spPr/>
    </dgm:pt>
    <dgm:pt modelId="{605B1C0C-3417-42D3-8DFA-2193124F77B4}" type="pres">
      <dgm:prSet presAssocID="{9A0CD33D-C0EB-45D2-A9F9-8FDAD73B207B}" presName="compNode" presStyleCnt="0"/>
      <dgm:spPr/>
    </dgm:pt>
    <dgm:pt modelId="{E228996C-368E-4C90-801A-CB403ED09653}" type="pres">
      <dgm:prSet presAssocID="{9A0CD33D-C0EB-45D2-A9F9-8FDAD73B20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B77E2636-5323-49AB-B3E9-7825C63CB822}" type="pres">
      <dgm:prSet presAssocID="{9A0CD33D-C0EB-45D2-A9F9-8FDAD73B207B}" presName="spaceRect" presStyleCnt="0"/>
      <dgm:spPr/>
    </dgm:pt>
    <dgm:pt modelId="{ECCF4DFB-E8A7-4A70-BB84-160089327FAA}" type="pres">
      <dgm:prSet presAssocID="{9A0CD33D-C0EB-45D2-A9F9-8FDAD73B207B}" presName="textRect" presStyleLbl="revTx" presStyleIdx="4" presStyleCnt="5">
        <dgm:presLayoutVars>
          <dgm:chMax val="1"/>
          <dgm:chPref val="1"/>
        </dgm:presLayoutVars>
      </dgm:prSet>
      <dgm:spPr/>
    </dgm:pt>
  </dgm:ptLst>
  <dgm:cxnLst>
    <dgm:cxn modelId="{3329F81C-E4DF-441A-94F5-5421A3C4561D}" srcId="{E7148435-32B0-4B83-8A3F-100BD7F21263}" destId="{3DF22796-D286-46AE-AABA-08CBB8F50C88}" srcOrd="1" destOrd="0" parTransId="{E46B00FB-B7C0-40A2-88FC-27AE380A10C8}" sibTransId="{3D0DB7F7-2AC0-4FD4-BA99-B1BA5BC14832}"/>
    <dgm:cxn modelId="{B1074227-FF07-4B71-A37D-2836748A4EC7}" type="presOf" srcId="{8CC4A564-AF72-485B-89BE-86D827FE3A68}" destId="{281FFBAD-4196-40E4-9C37-AE3A0521517D}" srcOrd="0" destOrd="0" presId="urn:microsoft.com/office/officeart/2018/2/layout/IconLabelList"/>
    <dgm:cxn modelId="{1CA22A3F-4244-48A6-9B7A-CEF63A827C65}" type="presOf" srcId="{BC08B338-50A5-4CBE-A7C8-396217D7B3E9}" destId="{8753B186-B03F-4AA2-919E-08EF7E6B1D29}" srcOrd="0" destOrd="0" presId="urn:microsoft.com/office/officeart/2018/2/layout/IconLabelList"/>
    <dgm:cxn modelId="{B0E5105D-158C-4749-9481-2B299665FAC9}" type="presOf" srcId="{3DF22796-D286-46AE-AABA-08CBB8F50C88}" destId="{AC36EF33-E360-4B58-9F94-2810AB99B210}" srcOrd="0" destOrd="0" presId="urn:microsoft.com/office/officeart/2018/2/layout/IconLabelList"/>
    <dgm:cxn modelId="{8CD19E50-337D-4179-9AF5-1FAE5847C0CA}" srcId="{E7148435-32B0-4B83-8A3F-100BD7F21263}" destId="{DB3C8C09-E206-45DB-AC60-544CF0050413}" srcOrd="2" destOrd="0" parTransId="{8E95CC0F-A650-4701-A638-CA51D865EB34}" sibTransId="{67259074-921B-4F69-9315-37A8A979C71D}"/>
    <dgm:cxn modelId="{98F37F5A-9FCB-4DFD-A2C8-18514834B022}" type="presOf" srcId="{E7148435-32B0-4B83-8A3F-100BD7F21263}" destId="{03384AEE-61DB-43EC-A0E7-5084420A568C}" srcOrd="0" destOrd="0" presId="urn:microsoft.com/office/officeart/2018/2/layout/IconLabelList"/>
    <dgm:cxn modelId="{0B8801B1-E84E-4336-999F-8F9AECA80442}" type="presOf" srcId="{DB3C8C09-E206-45DB-AC60-544CF0050413}" destId="{41153E4A-4166-448A-BFD1-D3389EA401FC}" srcOrd="0" destOrd="0" presId="urn:microsoft.com/office/officeart/2018/2/layout/IconLabelList"/>
    <dgm:cxn modelId="{C89615B5-8970-4FB1-B873-E9ED0163B7D9}" srcId="{E7148435-32B0-4B83-8A3F-100BD7F21263}" destId="{8CC4A564-AF72-485B-89BE-86D827FE3A68}" srcOrd="3" destOrd="0" parTransId="{D82AE4E5-F095-45B0-B7B8-B79C9372E98D}" sibTransId="{4FFF30ED-796C-47E6-AA0D-41E37D33CD04}"/>
    <dgm:cxn modelId="{3DE5A0E5-4EAA-47D1-91EF-38932A013FF2}" srcId="{E7148435-32B0-4B83-8A3F-100BD7F21263}" destId="{9A0CD33D-C0EB-45D2-A9F9-8FDAD73B207B}" srcOrd="4" destOrd="0" parTransId="{BA2DA500-5C4D-4156-8D71-AA5F732CE2E8}" sibTransId="{9BFFB1F1-6ED0-4174-87FC-32FE729B9EE6}"/>
    <dgm:cxn modelId="{76FB5CEC-371D-45CD-B0A3-3B242CC4ECA4}" type="presOf" srcId="{9A0CD33D-C0EB-45D2-A9F9-8FDAD73B207B}" destId="{ECCF4DFB-E8A7-4A70-BB84-160089327FAA}" srcOrd="0" destOrd="0" presId="urn:microsoft.com/office/officeart/2018/2/layout/IconLabelList"/>
    <dgm:cxn modelId="{9DE831FA-BCC4-407E-AB71-1E7305E517B4}" srcId="{E7148435-32B0-4B83-8A3F-100BD7F21263}" destId="{BC08B338-50A5-4CBE-A7C8-396217D7B3E9}" srcOrd="0" destOrd="0" parTransId="{80E28803-763A-4322-864D-49161C87E590}" sibTransId="{E5EE630A-B2CE-4C4E-B028-52EC2CEE04A3}"/>
    <dgm:cxn modelId="{A86DCFA6-A794-409B-9708-04C23CA92649}" type="presParOf" srcId="{03384AEE-61DB-43EC-A0E7-5084420A568C}" destId="{25C10C06-708E-49C4-9483-15F982DB5392}" srcOrd="0" destOrd="0" presId="urn:microsoft.com/office/officeart/2018/2/layout/IconLabelList"/>
    <dgm:cxn modelId="{40A2601A-564D-477B-BEEE-A6C9FA1FADFD}" type="presParOf" srcId="{25C10C06-708E-49C4-9483-15F982DB5392}" destId="{AC2907F1-F981-420D-8949-C889FDC31E9E}" srcOrd="0" destOrd="0" presId="urn:microsoft.com/office/officeart/2018/2/layout/IconLabelList"/>
    <dgm:cxn modelId="{272DECB2-5AD1-459E-9472-D41FB863A32E}" type="presParOf" srcId="{25C10C06-708E-49C4-9483-15F982DB5392}" destId="{C1AB3E7F-EABD-4383-ACE4-9AA30A7595AF}" srcOrd="1" destOrd="0" presId="urn:microsoft.com/office/officeart/2018/2/layout/IconLabelList"/>
    <dgm:cxn modelId="{B109289F-C963-484C-8A72-C870A6145122}" type="presParOf" srcId="{25C10C06-708E-49C4-9483-15F982DB5392}" destId="{8753B186-B03F-4AA2-919E-08EF7E6B1D29}" srcOrd="2" destOrd="0" presId="urn:microsoft.com/office/officeart/2018/2/layout/IconLabelList"/>
    <dgm:cxn modelId="{DE2A343C-7401-4157-8824-D751075C4686}" type="presParOf" srcId="{03384AEE-61DB-43EC-A0E7-5084420A568C}" destId="{5D02A82B-7098-46A1-9018-06753AD0FF37}" srcOrd="1" destOrd="0" presId="urn:microsoft.com/office/officeart/2018/2/layout/IconLabelList"/>
    <dgm:cxn modelId="{45DAD6FC-388D-4BD4-A4D0-B160186D9829}" type="presParOf" srcId="{03384AEE-61DB-43EC-A0E7-5084420A568C}" destId="{AA95F239-6439-465C-B502-CCE44D99EF0C}" srcOrd="2" destOrd="0" presId="urn:microsoft.com/office/officeart/2018/2/layout/IconLabelList"/>
    <dgm:cxn modelId="{C0CC6423-57AE-4452-9199-0A6CC9239761}" type="presParOf" srcId="{AA95F239-6439-465C-B502-CCE44D99EF0C}" destId="{B892088C-777A-4661-9BCD-2D4422BCDBD0}" srcOrd="0" destOrd="0" presId="urn:microsoft.com/office/officeart/2018/2/layout/IconLabelList"/>
    <dgm:cxn modelId="{1708CEEB-6DF2-48B0-8254-529BE0A48043}" type="presParOf" srcId="{AA95F239-6439-465C-B502-CCE44D99EF0C}" destId="{7D419915-8F68-42B7-83D3-4A3E65E7F50C}" srcOrd="1" destOrd="0" presId="urn:microsoft.com/office/officeart/2018/2/layout/IconLabelList"/>
    <dgm:cxn modelId="{FA757127-8104-4ED7-BFD1-72E397A6324F}" type="presParOf" srcId="{AA95F239-6439-465C-B502-CCE44D99EF0C}" destId="{AC36EF33-E360-4B58-9F94-2810AB99B210}" srcOrd="2" destOrd="0" presId="urn:microsoft.com/office/officeart/2018/2/layout/IconLabelList"/>
    <dgm:cxn modelId="{B408EF88-1CE4-4BF4-AA1E-13A0D380EABC}" type="presParOf" srcId="{03384AEE-61DB-43EC-A0E7-5084420A568C}" destId="{E1B6EF13-7D46-43BA-84EE-2EC24C5B728B}" srcOrd="3" destOrd="0" presId="urn:microsoft.com/office/officeart/2018/2/layout/IconLabelList"/>
    <dgm:cxn modelId="{0B8ED47B-9E63-4921-BD75-0488443DCAA8}" type="presParOf" srcId="{03384AEE-61DB-43EC-A0E7-5084420A568C}" destId="{DFC780D5-62A4-450B-BF55-536D44182A4E}" srcOrd="4" destOrd="0" presId="urn:microsoft.com/office/officeart/2018/2/layout/IconLabelList"/>
    <dgm:cxn modelId="{420EEFA0-1A32-4950-89E5-F873A1E68120}" type="presParOf" srcId="{DFC780D5-62A4-450B-BF55-536D44182A4E}" destId="{30FF9A54-B668-42FF-BF86-7B13F495011E}" srcOrd="0" destOrd="0" presId="urn:microsoft.com/office/officeart/2018/2/layout/IconLabelList"/>
    <dgm:cxn modelId="{ED09D78F-0F1A-40E6-A3F1-F6F11D48444B}" type="presParOf" srcId="{DFC780D5-62A4-450B-BF55-536D44182A4E}" destId="{9EBFFD64-A62D-4ECA-9A37-356CA23B2294}" srcOrd="1" destOrd="0" presId="urn:microsoft.com/office/officeart/2018/2/layout/IconLabelList"/>
    <dgm:cxn modelId="{D0E6B8C1-12AA-4C5A-A247-CAD3455906A4}" type="presParOf" srcId="{DFC780D5-62A4-450B-BF55-536D44182A4E}" destId="{41153E4A-4166-448A-BFD1-D3389EA401FC}" srcOrd="2" destOrd="0" presId="urn:microsoft.com/office/officeart/2018/2/layout/IconLabelList"/>
    <dgm:cxn modelId="{6B32E8ED-37B5-4C2B-B908-288E1288667D}" type="presParOf" srcId="{03384AEE-61DB-43EC-A0E7-5084420A568C}" destId="{CC62A352-743B-4071-8285-F352178AE0B4}" srcOrd="5" destOrd="0" presId="urn:microsoft.com/office/officeart/2018/2/layout/IconLabelList"/>
    <dgm:cxn modelId="{73A7790C-8A31-43BD-A5F1-C14EF1B5DE34}" type="presParOf" srcId="{03384AEE-61DB-43EC-A0E7-5084420A568C}" destId="{5958B46D-2BC2-45E6-A458-E052C2A8E81A}" srcOrd="6" destOrd="0" presId="urn:microsoft.com/office/officeart/2018/2/layout/IconLabelList"/>
    <dgm:cxn modelId="{C2718098-67B5-43F7-A05F-BAF2A36C5FB0}" type="presParOf" srcId="{5958B46D-2BC2-45E6-A458-E052C2A8E81A}" destId="{07317144-EE21-4466-9095-F5C87B925388}" srcOrd="0" destOrd="0" presId="urn:microsoft.com/office/officeart/2018/2/layout/IconLabelList"/>
    <dgm:cxn modelId="{7061C1B1-9275-4E0D-9E40-F61BED309F82}" type="presParOf" srcId="{5958B46D-2BC2-45E6-A458-E052C2A8E81A}" destId="{1D8AE15D-C4E8-41F0-919E-5FA7C9BAE0F1}" srcOrd="1" destOrd="0" presId="urn:microsoft.com/office/officeart/2018/2/layout/IconLabelList"/>
    <dgm:cxn modelId="{8531295A-B31E-4FB3-B9AE-662A5E3789DC}" type="presParOf" srcId="{5958B46D-2BC2-45E6-A458-E052C2A8E81A}" destId="{281FFBAD-4196-40E4-9C37-AE3A0521517D}" srcOrd="2" destOrd="0" presId="urn:microsoft.com/office/officeart/2018/2/layout/IconLabelList"/>
    <dgm:cxn modelId="{D9098BA4-FCC6-45A8-AA06-6DDDA71E1338}" type="presParOf" srcId="{03384AEE-61DB-43EC-A0E7-5084420A568C}" destId="{0D7767A9-4065-4EC9-AF81-48BFE6E522EF}" srcOrd="7" destOrd="0" presId="urn:microsoft.com/office/officeart/2018/2/layout/IconLabelList"/>
    <dgm:cxn modelId="{3AD5F1C2-42C6-4205-9FEA-5A1D6670D6E0}" type="presParOf" srcId="{03384AEE-61DB-43EC-A0E7-5084420A568C}" destId="{605B1C0C-3417-42D3-8DFA-2193124F77B4}" srcOrd="8" destOrd="0" presId="urn:microsoft.com/office/officeart/2018/2/layout/IconLabelList"/>
    <dgm:cxn modelId="{4C2ECD52-052A-4784-A5D9-0BD86B723A51}" type="presParOf" srcId="{605B1C0C-3417-42D3-8DFA-2193124F77B4}" destId="{E228996C-368E-4C90-801A-CB403ED09653}" srcOrd="0" destOrd="0" presId="urn:microsoft.com/office/officeart/2018/2/layout/IconLabelList"/>
    <dgm:cxn modelId="{D13947E3-5A10-4E37-BEF7-4305160EF7D2}" type="presParOf" srcId="{605B1C0C-3417-42D3-8DFA-2193124F77B4}" destId="{B77E2636-5323-49AB-B3E9-7825C63CB822}" srcOrd="1" destOrd="0" presId="urn:microsoft.com/office/officeart/2018/2/layout/IconLabelList"/>
    <dgm:cxn modelId="{36FEBCCC-301F-40C3-8022-592FC92EE5C2}" type="presParOf" srcId="{605B1C0C-3417-42D3-8DFA-2193124F77B4}" destId="{ECCF4DFB-E8A7-4A70-BB84-160089327FAA}" srcOrd="2" destOrd="0" presId="urn:microsoft.com/office/officeart/2018/2/layout/IconLabelList"/>
  </dgm:cxnLst>
  <dgm:bg>
    <a:solidFill>
      <a:srgbClr val="FFFFFF"/>
    </a:solidFill>
    <a:effectLst>
      <a:glow rad="139700">
        <a:schemeClr val="accent1">
          <a:satMod val="175000"/>
          <a:alpha val="40000"/>
        </a:schemeClr>
      </a:glow>
      <a:outerShdw blurRad="63500" sx="102000" sy="102000" algn="ctr" rotWithShape="0">
        <a:prstClr val="black">
          <a:alpha val="40000"/>
        </a:prstClr>
      </a:outerShdw>
    </a:effectLst>
  </dgm:bg>
  <dgm:whole>
    <a:ln w="76200">
      <a:solidFill>
        <a:schemeClr val="accent5">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B7504-23F4-4A88-A322-554FFD5590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C0ACDD0-B117-435A-8F92-515E64B0C49D}">
      <dgm:prSet custT="1"/>
      <dgm:spPr/>
      <dgm:t>
        <a:bodyPr/>
        <a:lstStyle/>
        <a:p>
          <a:pPr>
            <a:lnSpc>
              <a:spcPct val="100000"/>
            </a:lnSpc>
          </a:pPr>
          <a:r>
            <a:rPr lang="en-US" sz="1600" b="1" i="0" dirty="0">
              <a:solidFill>
                <a:schemeClr val="tx1"/>
              </a:solidFill>
              <a:effectLst/>
            </a:rPr>
            <a:t>The aim of this project is to analyze employee retention and attrition rates with the organization and provide insights to the HR team for developing effective retention strategies.</a:t>
          </a:r>
          <a:endParaRPr lang="en-US" sz="1600" b="1" dirty="0">
            <a:solidFill>
              <a:schemeClr val="tx1"/>
            </a:solidFill>
            <a:latin typeface="Abadi" panose="020B0604020104020204" pitchFamily="34" charset="0"/>
          </a:endParaRPr>
        </a:p>
      </dgm:t>
    </dgm:pt>
    <dgm:pt modelId="{BC5288D6-7E1F-4E3C-BD94-966CC46FA5CF}" type="parTrans" cxnId="{D030C09D-41EA-412E-86BA-6B6D81E5475A}">
      <dgm:prSet/>
      <dgm:spPr/>
      <dgm:t>
        <a:bodyPr/>
        <a:lstStyle/>
        <a:p>
          <a:endParaRPr lang="en-US"/>
        </a:p>
      </dgm:t>
    </dgm:pt>
    <dgm:pt modelId="{3088C047-51C8-43D9-BCBA-C8CD40FA75A9}" type="sibTrans" cxnId="{D030C09D-41EA-412E-86BA-6B6D81E5475A}">
      <dgm:prSet/>
      <dgm:spPr/>
      <dgm:t>
        <a:bodyPr/>
        <a:lstStyle/>
        <a:p>
          <a:endParaRPr lang="en-US"/>
        </a:p>
      </dgm:t>
    </dgm:pt>
    <dgm:pt modelId="{635C0660-A6B4-41C0-BF3E-8B1D8CD09EDC}">
      <dgm:prSet custT="1"/>
      <dgm:spPr/>
      <dgm:t>
        <a:bodyPr/>
        <a:lstStyle/>
        <a:p>
          <a:pPr>
            <a:lnSpc>
              <a:spcPct val="100000"/>
            </a:lnSpc>
          </a:pPr>
          <a:r>
            <a:rPr lang="en-US" sz="1600" b="1" dirty="0">
              <a:latin typeface="Abadi" panose="020B0604020104020204" pitchFamily="34" charset="0"/>
            </a:rPr>
            <a:t>Poor Work-Life Balance</a:t>
          </a:r>
          <a:r>
            <a:rPr lang="en-US" sz="1600" dirty="0">
              <a:latin typeface="Abadi" panose="020B0604020104020204" pitchFamily="34" charset="0"/>
            </a:rPr>
            <a:t>: If certain job roles have a poor work-life balance score, this could lead to burnout and increase turnover.</a:t>
          </a:r>
        </a:p>
      </dgm:t>
    </dgm:pt>
    <dgm:pt modelId="{8D1F3CFC-2911-40C4-B57D-36A5F26F9CE6}" type="parTrans" cxnId="{AC74835A-7F2A-421E-BF25-23E7A34714BA}">
      <dgm:prSet/>
      <dgm:spPr/>
      <dgm:t>
        <a:bodyPr/>
        <a:lstStyle/>
        <a:p>
          <a:endParaRPr lang="en-US"/>
        </a:p>
      </dgm:t>
    </dgm:pt>
    <dgm:pt modelId="{8E26BBAE-DEE3-46CB-AB2E-64E9FCC485E7}" type="sibTrans" cxnId="{AC74835A-7F2A-421E-BF25-23E7A34714BA}">
      <dgm:prSet/>
      <dgm:spPr/>
      <dgm:t>
        <a:bodyPr/>
        <a:lstStyle/>
        <a:p>
          <a:endParaRPr lang="en-US"/>
        </a:p>
      </dgm:t>
    </dgm:pt>
    <dgm:pt modelId="{55B3E471-6274-43C7-AB4D-1424C82C6E56}">
      <dgm:prSet custT="1"/>
      <dgm:spPr/>
      <dgm:t>
        <a:bodyPr/>
        <a:lstStyle/>
        <a:p>
          <a:pPr>
            <a:lnSpc>
              <a:spcPct val="100000"/>
            </a:lnSpc>
          </a:pPr>
          <a:r>
            <a:rPr lang="en-US" sz="1600" b="1" dirty="0">
              <a:latin typeface="Abadi" panose="020B0604020104020204" pitchFamily="34" charset="0"/>
            </a:rPr>
            <a:t>Mismatch of Job Roles and Educational Background</a:t>
          </a:r>
          <a:r>
            <a:rPr lang="en-US" sz="1600" dirty="0">
              <a:latin typeface="Abadi" panose="020B0604020104020204" pitchFamily="34" charset="0"/>
            </a:rPr>
            <a:t>: Employees may feel underutilized or unchallenged if their educational background does not align with their job role, leading to job dissatisfaction and potential turnover.</a:t>
          </a:r>
        </a:p>
      </dgm:t>
    </dgm:pt>
    <dgm:pt modelId="{409768C3-CA2E-49E9-8340-9A9F81F7CADD}" type="parTrans" cxnId="{37C5183D-AC39-48F8-979D-4C4C673D6838}">
      <dgm:prSet/>
      <dgm:spPr/>
      <dgm:t>
        <a:bodyPr/>
        <a:lstStyle/>
        <a:p>
          <a:endParaRPr lang="en-US"/>
        </a:p>
      </dgm:t>
    </dgm:pt>
    <dgm:pt modelId="{1FFBC4C6-0C9C-41F7-A35F-46F92185B779}" type="sibTrans" cxnId="{37C5183D-AC39-48F8-979D-4C4C673D6838}">
      <dgm:prSet/>
      <dgm:spPr/>
      <dgm:t>
        <a:bodyPr/>
        <a:lstStyle/>
        <a:p>
          <a:endParaRPr lang="en-US"/>
        </a:p>
      </dgm:t>
    </dgm:pt>
    <dgm:pt modelId="{7568B9C9-FFEE-4615-837F-84AACD7F90C3}">
      <dgm:prSet custT="1"/>
      <dgm:spPr/>
      <dgm:t>
        <a:bodyPr/>
        <a:lstStyle/>
        <a:p>
          <a:pPr>
            <a:lnSpc>
              <a:spcPct val="100000"/>
            </a:lnSpc>
          </a:pPr>
          <a:r>
            <a:rPr lang="en-US" sz="1600" b="1" dirty="0">
              <a:latin typeface="Abadi" panose="020B0604020104020204" pitchFamily="34" charset="0"/>
            </a:rPr>
            <a:t>Ineffective Onboarding and Recruitment</a:t>
          </a:r>
          <a:r>
            <a:rPr lang="en-US" sz="1600" dirty="0">
              <a:latin typeface="Abadi" panose="020B0604020104020204" pitchFamily="34" charset="0"/>
            </a:rPr>
            <a:t>: The trendline comparing monthly new hires versus attrition could reveal problems with the onboarding process or with how well new hires are matched to their roles.</a:t>
          </a:r>
        </a:p>
      </dgm:t>
    </dgm:pt>
    <dgm:pt modelId="{7A113938-72DD-4233-9FE6-266142F023EC}" type="parTrans" cxnId="{6C710D33-334B-4EEE-8D00-BC809995A7F8}">
      <dgm:prSet/>
      <dgm:spPr/>
      <dgm:t>
        <a:bodyPr/>
        <a:lstStyle/>
        <a:p>
          <a:endParaRPr lang="en-US"/>
        </a:p>
      </dgm:t>
    </dgm:pt>
    <dgm:pt modelId="{14CC5FB1-E2FC-41FD-BF16-D6F3A4BA5BD6}" type="sibTrans" cxnId="{6C710D33-334B-4EEE-8D00-BC809995A7F8}">
      <dgm:prSet/>
      <dgm:spPr/>
      <dgm:t>
        <a:bodyPr/>
        <a:lstStyle/>
        <a:p>
          <a:endParaRPr lang="en-US"/>
        </a:p>
      </dgm:t>
    </dgm:pt>
    <dgm:pt modelId="{11242A93-CA51-4790-B702-0675353B0AF7}">
      <dgm:prSet custT="1"/>
      <dgm:spPr/>
      <dgm:t>
        <a:bodyPr/>
        <a:lstStyle/>
        <a:p>
          <a:pPr>
            <a:lnSpc>
              <a:spcPct val="100000"/>
            </a:lnSpc>
          </a:pPr>
          <a:r>
            <a:rPr lang="en-US" sz="1600" b="1" dirty="0">
              <a:latin typeface="Abadi" panose="020B0604020104020204" pitchFamily="34" charset="0"/>
            </a:rPr>
            <a:t>Low Job Satisfaction</a:t>
          </a:r>
          <a:r>
            <a:rPr lang="en-US" sz="1600" dirty="0">
              <a:latin typeface="Abadi" panose="020B0604020104020204" pitchFamily="34" charset="0"/>
            </a:rPr>
            <a:t>: Department or role-wise job satisfaction ratings can highlight areas where employees are not happy with their jobs, which is a direct predictor of turnover.</a:t>
          </a:r>
        </a:p>
      </dgm:t>
    </dgm:pt>
    <dgm:pt modelId="{EA18EA76-1DB3-40CB-9524-58B5E782DE0D}" type="parTrans" cxnId="{00BC3A2E-A33C-43C3-AAD9-4A3AD789FA2D}">
      <dgm:prSet/>
      <dgm:spPr/>
      <dgm:t>
        <a:bodyPr/>
        <a:lstStyle/>
        <a:p>
          <a:endParaRPr lang="en-US"/>
        </a:p>
      </dgm:t>
    </dgm:pt>
    <dgm:pt modelId="{C600BD87-D024-478E-B81C-0DE5EC282DED}" type="sibTrans" cxnId="{00BC3A2E-A33C-43C3-AAD9-4A3AD789FA2D}">
      <dgm:prSet/>
      <dgm:spPr/>
      <dgm:t>
        <a:bodyPr/>
        <a:lstStyle/>
        <a:p>
          <a:endParaRPr lang="en-US"/>
        </a:p>
      </dgm:t>
    </dgm:pt>
    <dgm:pt modelId="{262E2632-666F-4C28-B5ED-BF7A5F8D8AB8}" type="pres">
      <dgm:prSet presAssocID="{331B7504-23F4-4A88-A322-554FFD559015}" presName="root" presStyleCnt="0">
        <dgm:presLayoutVars>
          <dgm:dir/>
          <dgm:resizeHandles val="exact"/>
        </dgm:presLayoutVars>
      </dgm:prSet>
      <dgm:spPr/>
    </dgm:pt>
    <dgm:pt modelId="{F433D827-8F8A-435F-B2CC-F619E5A5DFE1}" type="pres">
      <dgm:prSet presAssocID="{3C0ACDD0-B117-435A-8F92-515E64B0C49D}" presName="compNode" presStyleCnt="0"/>
      <dgm:spPr/>
    </dgm:pt>
    <dgm:pt modelId="{817109A7-1930-464E-95B6-C119CA2876C2}" type="pres">
      <dgm:prSet presAssocID="{3C0ACDD0-B117-435A-8F92-515E64B0C49D}" presName="bgRect" presStyleLbl="bgShp" presStyleIdx="0" presStyleCnt="5"/>
      <dgm:spPr/>
    </dgm:pt>
    <dgm:pt modelId="{E54C4A80-9CE7-4F32-BB8D-D743DE87114D}" type="pres">
      <dgm:prSet presAssocID="{3C0ACDD0-B117-435A-8F92-515E64B0C49D}" presName="iconRect" presStyleLbl="node1" presStyleIdx="0" presStyleCnt="5" custFlipVert="0" custFlipHor="0" custScaleX="8924" custScaleY="179510" custLinFactNeighborX="-62241" custLinFactNeighborY="-16390"/>
      <dgm:spPr/>
    </dgm:pt>
    <dgm:pt modelId="{11CE6A46-FD1A-4CD8-B8C5-6B7741349CFB}" type="pres">
      <dgm:prSet presAssocID="{3C0ACDD0-B117-435A-8F92-515E64B0C49D}" presName="spaceRect" presStyleCnt="0"/>
      <dgm:spPr/>
    </dgm:pt>
    <dgm:pt modelId="{4C18158E-5EC9-4281-8F31-115068FFE2A2}" type="pres">
      <dgm:prSet presAssocID="{3C0ACDD0-B117-435A-8F92-515E64B0C49D}" presName="parTx" presStyleLbl="revTx" presStyleIdx="0" presStyleCnt="5">
        <dgm:presLayoutVars>
          <dgm:chMax val="0"/>
          <dgm:chPref val="0"/>
        </dgm:presLayoutVars>
      </dgm:prSet>
      <dgm:spPr/>
    </dgm:pt>
    <dgm:pt modelId="{11A740A1-D388-421F-A091-A03D44E0987D}" type="pres">
      <dgm:prSet presAssocID="{3088C047-51C8-43D9-BCBA-C8CD40FA75A9}" presName="sibTrans" presStyleCnt="0"/>
      <dgm:spPr/>
    </dgm:pt>
    <dgm:pt modelId="{96251DDC-6D8A-47CE-B71D-3499B48C1D19}" type="pres">
      <dgm:prSet presAssocID="{635C0660-A6B4-41C0-BF3E-8B1D8CD09EDC}" presName="compNode" presStyleCnt="0"/>
      <dgm:spPr/>
    </dgm:pt>
    <dgm:pt modelId="{523DC2AC-089A-4691-AD02-1FFE4AD05104}" type="pres">
      <dgm:prSet presAssocID="{635C0660-A6B4-41C0-BF3E-8B1D8CD09EDC}" presName="bgRect" presStyleLbl="bgShp" presStyleIdx="1" presStyleCnt="5"/>
      <dgm:spPr/>
    </dgm:pt>
    <dgm:pt modelId="{5D5794C4-E61C-4AD3-A111-669E935732D5}" type="pres">
      <dgm:prSet presAssocID="{635C0660-A6B4-41C0-BF3E-8B1D8CD09EDC}"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D96C68C9-A991-42D3-9EC2-535705155235}" type="pres">
      <dgm:prSet presAssocID="{635C0660-A6B4-41C0-BF3E-8B1D8CD09EDC}" presName="spaceRect" presStyleCnt="0"/>
      <dgm:spPr/>
    </dgm:pt>
    <dgm:pt modelId="{A6C0CAFC-8607-46A3-AA02-CCA08282D078}" type="pres">
      <dgm:prSet presAssocID="{635C0660-A6B4-41C0-BF3E-8B1D8CD09EDC}" presName="parTx" presStyleLbl="revTx" presStyleIdx="1" presStyleCnt="5">
        <dgm:presLayoutVars>
          <dgm:chMax val="0"/>
          <dgm:chPref val="0"/>
        </dgm:presLayoutVars>
      </dgm:prSet>
      <dgm:spPr/>
    </dgm:pt>
    <dgm:pt modelId="{DB1137A5-ECA4-4628-9A0B-F658F1FE24F3}" type="pres">
      <dgm:prSet presAssocID="{8E26BBAE-DEE3-46CB-AB2E-64E9FCC485E7}" presName="sibTrans" presStyleCnt="0"/>
      <dgm:spPr/>
    </dgm:pt>
    <dgm:pt modelId="{BC1ADA54-EFA5-46C2-BE2E-3B63A9311996}" type="pres">
      <dgm:prSet presAssocID="{55B3E471-6274-43C7-AB4D-1424C82C6E56}" presName="compNode" presStyleCnt="0"/>
      <dgm:spPr/>
    </dgm:pt>
    <dgm:pt modelId="{B0C31D5A-D2BA-474D-9CA3-7A3C18CEE140}" type="pres">
      <dgm:prSet presAssocID="{55B3E471-6274-43C7-AB4D-1424C82C6E56}" presName="bgRect" presStyleLbl="bgShp" presStyleIdx="2" presStyleCnt="5"/>
      <dgm:spPr/>
    </dgm:pt>
    <dgm:pt modelId="{F8EBE039-48CB-4BAF-A1A9-DFBEDA30DFD5}" type="pres">
      <dgm:prSet presAssocID="{55B3E471-6274-43C7-AB4D-1424C82C6E56}"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FBD335EE-4341-4535-9DDE-EE5616979A01}" type="pres">
      <dgm:prSet presAssocID="{55B3E471-6274-43C7-AB4D-1424C82C6E56}" presName="spaceRect" presStyleCnt="0"/>
      <dgm:spPr/>
    </dgm:pt>
    <dgm:pt modelId="{F6177C29-D604-4EA8-A8DF-DEC1198787F5}" type="pres">
      <dgm:prSet presAssocID="{55B3E471-6274-43C7-AB4D-1424C82C6E56}" presName="parTx" presStyleLbl="revTx" presStyleIdx="2" presStyleCnt="5">
        <dgm:presLayoutVars>
          <dgm:chMax val="0"/>
          <dgm:chPref val="0"/>
        </dgm:presLayoutVars>
      </dgm:prSet>
      <dgm:spPr/>
    </dgm:pt>
    <dgm:pt modelId="{9E1AAC58-1E9E-46E0-BE15-9D8634383944}" type="pres">
      <dgm:prSet presAssocID="{1FFBC4C6-0C9C-41F7-A35F-46F92185B779}" presName="sibTrans" presStyleCnt="0"/>
      <dgm:spPr/>
    </dgm:pt>
    <dgm:pt modelId="{39126100-9728-4CD4-BABF-377E3D8E92B4}" type="pres">
      <dgm:prSet presAssocID="{7568B9C9-FFEE-4615-837F-84AACD7F90C3}" presName="compNode" presStyleCnt="0"/>
      <dgm:spPr/>
    </dgm:pt>
    <dgm:pt modelId="{1A99A8A4-4651-4BE0-8B47-E8931DD9A7E3}" type="pres">
      <dgm:prSet presAssocID="{7568B9C9-FFEE-4615-837F-84AACD7F90C3}" presName="bgRect" presStyleLbl="bgShp" presStyleIdx="3" presStyleCnt="5"/>
      <dgm:spPr/>
    </dgm:pt>
    <dgm:pt modelId="{03F9E2D0-3CD8-4316-BC04-DC74D2341CB2}" type="pres">
      <dgm:prSet presAssocID="{7568B9C9-FFEE-4615-837F-84AACD7F90C3}"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632593F2-0CFA-46B6-AF2B-10DAF869B7D0}" type="pres">
      <dgm:prSet presAssocID="{7568B9C9-FFEE-4615-837F-84AACD7F90C3}" presName="spaceRect" presStyleCnt="0"/>
      <dgm:spPr/>
    </dgm:pt>
    <dgm:pt modelId="{06985ADF-A5DC-4085-A972-286A30DA192E}" type="pres">
      <dgm:prSet presAssocID="{7568B9C9-FFEE-4615-837F-84AACD7F90C3}" presName="parTx" presStyleLbl="revTx" presStyleIdx="3" presStyleCnt="5">
        <dgm:presLayoutVars>
          <dgm:chMax val="0"/>
          <dgm:chPref val="0"/>
        </dgm:presLayoutVars>
      </dgm:prSet>
      <dgm:spPr/>
    </dgm:pt>
    <dgm:pt modelId="{2E362EE0-3342-4BF2-B0D5-B1D143A93A97}" type="pres">
      <dgm:prSet presAssocID="{14CC5FB1-E2FC-41FD-BF16-D6F3A4BA5BD6}" presName="sibTrans" presStyleCnt="0"/>
      <dgm:spPr/>
    </dgm:pt>
    <dgm:pt modelId="{EF6A8BC8-9623-48D8-812A-65771F04DCF6}" type="pres">
      <dgm:prSet presAssocID="{11242A93-CA51-4790-B702-0675353B0AF7}" presName="compNode" presStyleCnt="0"/>
      <dgm:spPr/>
    </dgm:pt>
    <dgm:pt modelId="{F01C1A74-2176-4D50-A927-05664FBDF9E5}" type="pres">
      <dgm:prSet presAssocID="{11242A93-CA51-4790-B702-0675353B0AF7}" presName="bgRect" presStyleLbl="bgShp" presStyleIdx="4" presStyleCnt="5"/>
      <dgm:spPr/>
    </dgm:pt>
    <dgm:pt modelId="{E06F5219-5121-4029-8183-4A89AF1B0D42}" type="pres">
      <dgm:prSet presAssocID="{11242A93-CA51-4790-B702-0675353B0AF7}"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struction Worker"/>
        </a:ext>
      </dgm:extLst>
    </dgm:pt>
    <dgm:pt modelId="{28CAA983-5C16-4DBD-A291-D2D64A984AF9}" type="pres">
      <dgm:prSet presAssocID="{11242A93-CA51-4790-B702-0675353B0AF7}" presName="spaceRect" presStyleCnt="0"/>
      <dgm:spPr/>
    </dgm:pt>
    <dgm:pt modelId="{36526CA7-5CCF-4ED5-A8F8-4B1AE007B7A5}" type="pres">
      <dgm:prSet presAssocID="{11242A93-CA51-4790-B702-0675353B0AF7}" presName="parTx" presStyleLbl="revTx" presStyleIdx="4" presStyleCnt="5">
        <dgm:presLayoutVars>
          <dgm:chMax val="0"/>
          <dgm:chPref val="0"/>
        </dgm:presLayoutVars>
      </dgm:prSet>
      <dgm:spPr/>
    </dgm:pt>
  </dgm:ptLst>
  <dgm:cxnLst>
    <dgm:cxn modelId="{A417E627-8B26-49BD-BE39-105CB1F989AA}" type="presOf" srcId="{3C0ACDD0-B117-435A-8F92-515E64B0C49D}" destId="{4C18158E-5EC9-4281-8F31-115068FFE2A2}" srcOrd="0" destOrd="0" presId="urn:microsoft.com/office/officeart/2018/2/layout/IconVerticalSolidList"/>
    <dgm:cxn modelId="{00BC3A2E-A33C-43C3-AAD9-4A3AD789FA2D}" srcId="{331B7504-23F4-4A88-A322-554FFD559015}" destId="{11242A93-CA51-4790-B702-0675353B0AF7}" srcOrd="4" destOrd="0" parTransId="{EA18EA76-1DB3-40CB-9524-58B5E782DE0D}" sibTransId="{C600BD87-D024-478E-B81C-0DE5EC282DED}"/>
    <dgm:cxn modelId="{76CF5C32-77AF-471F-90D8-93863A4D93AB}" type="presOf" srcId="{11242A93-CA51-4790-B702-0675353B0AF7}" destId="{36526CA7-5CCF-4ED5-A8F8-4B1AE007B7A5}" srcOrd="0" destOrd="0" presId="urn:microsoft.com/office/officeart/2018/2/layout/IconVerticalSolidList"/>
    <dgm:cxn modelId="{CBAC4332-A228-4C1C-BE4B-4AE05A9C334C}" type="presOf" srcId="{7568B9C9-FFEE-4615-837F-84AACD7F90C3}" destId="{06985ADF-A5DC-4085-A972-286A30DA192E}" srcOrd="0" destOrd="0" presId="urn:microsoft.com/office/officeart/2018/2/layout/IconVerticalSolidList"/>
    <dgm:cxn modelId="{6C710D33-334B-4EEE-8D00-BC809995A7F8}" srcId="{331B7504-23F4-4A88-A322-554FFD559015}" destId="{7568B9C9-FFEE-4615-837F-84AACD7F90C3}" srcOrd="3" destOrd="0" parTransId="{7A113938-72DD-4233-9FE6-266142F023EC}" sibTransId="{14CC5FB1-E2FC-41FD-BF16-D6F3A4BA5BD6}"/>
    <dgm:cxn modelId="{37C5183D-AC39-48F8-979D-4C4C673D6838}" srcId="{331B7504-23F4-4A88-A322-554FFD559015}" destId="{55B3E471-6274-43C7-AB4D-1424C82C6E56}" srcOrd="2" destOrd="0" parTransId="{409768C3-CA2E-49E9-8340-9A9F81F7CADD}" sibTransId="{1FFBC4C6-0C9C-41F7-A35F-46F92185B779}"/>
    <dgm:cxn modelId="{36A0D765-0F28-4617-B48B-66D4DBB8C8C3}" type="presOf" srcId="{331B7504-23F4-4A88-A322-554FFD559015}" destId="{262E2632-666F-4C28-B5ED-BF7A5F8D8AB8}" srcOrd="0" destOrd="0" presId="urn:microsoft.com/office/officeart/2018/2/layout/IconVerticalSolidList"/>
    <dgm:cxn modelId="{B9E8226D-F26D-4DDD-9F8A-69CA9454C63E}" type="presOf" srcId="{55B3E471-6274-43C7-AB4D-1424C82C6E56}" destId="{F6177C29-D604-4EA8-A8DF-DEC1198787F5}" srcOrd="0" destOrd="0" presId="urn:microsoft.com/office/officeart/2018/2/layout/IconVerticalSolidList"/>
    <dgm:cxn modelId="{AC74835A-7F2A-421E-BF25-23E7A34714BA}" srcId="{331B7504-23F4-4A88-A322-554FFD559015}" destId="{635C0660-A6B4-41C0-BF3E-8B1D8CD09EDC}" srcOrd="1" destOrd="0" parTransId="{8D1F3CFC-2911-40C4-B57D-36A5F26F9CE6}" sibTransId="{8E26BBAE-DEE3-46CB-AB2E-64E9FCC485E7}"/>
    <dgm:cxn modelId="{D030C09D-41EA-412E-86BA-6B6D81E5475A}" srcId="{331B7504-23F4-4A88-A322-554FFD559015}" destId="{3C0ACDD0-B117-435A-8F92-515E64B0C49D}" srcOrd="0" destOrd="0" parTransId="{BC5288D6-7E1F-4E3C-BD94-966CC46FA5CF}" sibTransId="{3088C047-51C8-43D9-BCBA-C8CD40FA75A9}"/>
    <dgm:cxn modelId="{76E1F3B8-78B1-4730-AA93-2754B7C9B391}" type="presOf" srcId="{635C0660-A6B4-41C0-BF3E-8B1D8CD09EDC}" destId="{A6C0CAFC-8607-46A3-AA02-CCA08282D078}" srcOrd="0" destOrd="0" presId="urn:microsoft.com/office/officeart/2018/2/layout/IconVerticalSolidList"/>
    <dgm:cxn modelId="{501062F1-1F04-4B68-91B4-1B7F41B4D72E}" type="presParOf" srcId="{262E2632-666F-4C28-B5ED-BF7A5F8D8AB8}" destId="{F433D827-8F8A-435F-B2CC-F619E5A5DFE1}" srcOrd="0" destOrd="0" presId="urn:microsoft.com/office/officeart/2018/2/layout/IconVerticalSolidList"/>
    <dgm:cxn modelId="{73494D43-F8E4-48AF-AFCE-F147C644C1AE}" type="presParOf" srcId="{F433D827-8F8A-435F-B2CC-F619E5A5DFE1}" destId="{817109A7-1930-464E-95B6-C119CA2876C2}" srcOrd="0" destOrd="0" presId="urn:microsoft.com/office/officeart/2018/2/layout/IconVerticalSolidList"/>
    <dgm:cxn modelId="{0A261841-3457-4AF8-A590-CE253DE8BBB9}" type="presParOf" srcId="{F433D827-8F8A-435F-B2CC-F619E5A5DFE1}" destId="{E54C4A80-9CE7-4F32-BB8D-D743DE87114D}" srcOrd="1" destOrd="0" presId="urn:microsoft.com/office/officeart/2018/2/layout/IconVerticalSolidList"/>
    <dgm:cxn modelId="{323EC800-E865-49DA-94EA-3B0AE019055B}" type="presParOf" srcId="{F433D827-8F8A-435F-B2CC-F619E5A5DFE1}" destId="{11CE6A46-FD1A-4CD8-B8C5-6B7741349CFB}" srcOrd="2" destOrd="0" presId="urn:microsoft.com/office/officeart/2018/2/layout/IconVerticalSolidList"/>
    <dgm:cxn modelId="{97C8AA01-6301-4977-A6FC-3BBDDD4D5B06}" type="presParOf" srcId="{F433D827-8F8A-435F-B2CC-F619E5A5DFE1}" destId="{4C18158E-5EC9-4281-8F31-115068FFE2A2}" srcOrd="3" destOrd="0" presId="urn:microsoft.com/office/officeart/2018/2/layout/IconVerticalSolidList"/>
    <dgm:cxn modelId="{5A77ABF0-164C-4CF6-8ACF-6B34BA773D58}" type="presParOf" srcId="{262E2632-666F-4C28-B5ED-BF7A5F8D8AB8}" destId="{11A740A1-D388-421F-A091-A03D44E0987D}" srcOrd="1" destOrd="0" presId="urn:microsoft.com/office/officeart/2018/2/layout/IconVerticalSolidList"/>
    <dgm:cxn modelId="{4B1E886C-6064-42D6-AC61-BD8C25934E09}" type="presParOf" srcId="{262E2632-666F-4C28-B5ED-BF7A5F8D8AB8}" destId="{96251DDC-6D8A-47CE-B71D-3499B48C1D19}" srcOrd="2" destOrd="0" presId="urn:microsoft.com/office/officeart/2018/2/layout/IconVerticalSolidList"/>
    <dgm:cxn modelId="{65BC00DE-5617-4F67-B3AA-56A4AA2CAC91}" type="presParOf" srcId="{96251DDC-6D8A-47CE-B71D-3499B48C1D19}" destId="{523DC2AC-089A-4691-AD02-1FFE4AD05104}" srcOrd="0" destOrd="0" presId="urn:microsoft.com/office/officeart/2018/2/layout/IconVerticalSolidList"/>
    <dgm:cxn modelId="{6C2CD887-0482-47BE-A0CA-512DBF85C822}" type="presParOf" srcId="{96251DDC-6D8A-47CE-B71D-3499B48C1D19}" destId="{5D5794C4-E61C-4AD3-A111-669E935732D5}" srcOrd="1" destOrd="0" presId="urn:microsoft.com/office/officeart/2018/2/layout/IconVerticalSolidList"/>
    <dgm:cxn modelId="{222CA920-A502-4CD5-82E7-B7F8C2C44A2B}" type="presParOf" srcId="{96251DDC-6D8A-47CE-B71D-3499B48C1D19}" destId="{D96C68C9-A991-42D3-9EC2-535705155235}" srcOrd="2" destOrd="0" presId="urn:microsoft.com/office/officeart/2018/2/layout/IconVerticalSolidList"/>
    <dgm:cxn modelId="{2E6DB885-7711-433C-B6E5-DA414B27BFB0}" type="presParOf" srcId="{96251DDC-6D8A-47CE-B71D-3499B48C1D19}" destId="{A6C0CAFC-8607-46A3-AA02-CCA08282D078}" srcOrd="3" destOrd="0" presId="urn:microsoft.com/office/officeart/2018/2/layout/IconVerticalSolidList"/>
    <dgm:cxn modelId="{36DCE6E4-B0BE-44C7-AAE7-24C51016E6CA}" type="presParOf" srcId="{262E2632-666F-4C28-B5ED-BF7A5F8D8AB8}" destId="{DB1137A5-ECA4-4628-9A0B-F658F1FE24F3}" srcOrd="3" destOrd="0" presId="urn:microsoft.com/office/officeart/2018/2/layout/IconVerticalSolidList"/>
    <dgm:cxn modelId="{77933DBA-193E-47F8-BCAE-EAF4C64C221A}" type="presParOf" srcId="{262E2632-666F-4C28-B5ED-BF7A5F8D8AB8}" destId="{BC1ADA54-EFA5-46C2-BE2E-3B63A9311996}" srcOrd="4" destOrd="0" presId="urn:microsoft.com/office/officeart/2018/2/layout/IconVerticalSolidList"/>
    <dgm:cxn modelId="{499821C6-CC75-4F78-B886-352166B3DE79}" type="presParOf" srcId="{BC1ADA54-EFA5-46C2-BE2E-3B63A9311996}" destId="{B0C31D5A-D2BA-474D-9CA3-7A3C18CEE140}" srcOrd="0" destOrd="0" presId="urn:microsoft.com/office/officeart/2018/2/layout/IconVerticalSolidList"/>
    <dgm:cxn modelId="{C6D96039-E450-4C2E-A74A-E8D976AEE591}" type="presParOf" srcId="{BC1ADA54-EFA5-46C2-BE2E-3B63A9311996}" destId="{F8EBE039-48CB-4BAF-A1A9-DFBEDA30DFD5}" srcOrd="1" destOrd="0" presId="urn:microsoft.com/office/officeart/2018/2/layout/IconVerticalSolidList"/>
    <dgm:cxn modelId="{D968DA17-99B2-4289-A133-3A3A52E5EDBE}" type="presParOf" srcId="{BC1ADA54-EFA5-46C2-BE2E-3B63A9311996}" destId="{FBD335EE-4341-4535-9DDE-EE5616979A01}" srcOrd="2" destOrd="0" presId="urn:microsoft.com/office/officeart/2018/2/layout/IconVerticalSolidList"/>
    <dgm:cxn modelId="{7425FB25-6041-4D0F-AC69-589EAFBBDB1A}" type="presParOf" srcId="{BC1ADA54-EFA5-46C2-BE2E-3B63A9311996}" destId="{F6177C29-D604-4EA8-A8DF-DEC1198787F5}" srcOrd="3" destOrd="0" presId="urn:microsoft.com/office/officeart/2018/2/layout/IconVerticalSolidList"/>
    <dgm:cxn modelId="{7A8A484F-0615-4E0C-81FD-D2C46A1BA97C}" type="presParOf" srcId="{262E2632-666F-4C28-B5ED-BF7A5F8D8AB8}" destId="{9E1AAC58-1E9E-46E0-BE15-9D8634383944}" srcOrd="5" destOrd="0" presId="urn:microsoft.com/office/officeart/2018/2/layout/IconVerticalSolidList"/>
    <dgm:cxn modelId="{6AB392E2-5F02-45A8-B150-368CC47ED746}" type="presParOf" srcId="{262E2632-666F-4C28-B5ED-BF7A5F8D8AB8}" destId="{39126100-9728-4CD4-BABF-377E3D8E92B4}" srcOrd="6" destOrd="0" presId="urn:microsoft.com/office/officeart/2018/2/layout/IconVerticalSolidList"/>
    <dgm:cxn modelId="{17D10795-AF83-4493-A5BB-5EAD3D8FCEEC}" type="presParOf" srcId="{39126100-9728-4CD4-BABF-377E3D8E92B4}" destId="{1A99A8A4-4651-4BE0-8B47-E8931DD9A7E3}" srcOrd="0" destOrd="0" presId="urn:microsoft.com/office/officeart/2018/2/layout/IconVerticalSolidList"/>
    <dgm:cxn modelId="{1F883771-D54B-44AA-9512-E25EE89F6AD1}" type="presParOf" srcId="{39126100-9728-4CD4-BABF-377E3D8E92B4}" destId="{03F9E2D0-3CD8-4316-BC04-DC74D2341CB2}" srcOrd="1" destOrd="0" presId="urn:microsoft.com/office/officeart/2018/2/layout/IconVerticalSolidList"/>
    <dgm:cxn modelId="{73E2DE4A-B533-4408-81F3-EEAEB8B671EC}" type="presParOf" srcId="{39126100-9728-4CD4-BABF-377E3D8E92B4}" destId="{632593F2-0CFA-46B6-AF2B-10DAF869B7D0}" srcOrd="2" destOrd="0" presId="urn:microsoft.com/office/officeart/2018/2/layout/IconVerticalSolidList"/>
    <dgm:cxn modelId="{905334FE-30A7-4F89-9471-99CF430C353F}" type="presParOf" srcId="{39126100-9728-4CD4-BABF-377E3D8E92B4}" destId="{06985ADF-A5DC-4085-A972-286A30DA192E}" srcOrd="3" destOrd="0" presId="urn:microsoft.com/office/officeart/2018/2/layout/IconVerticalSolidList"/>
    <dgm:cxn modelId="{6DDBC297-3232-46B2-84DE-6009B4CDE47C}" type="presParOf" srcId="{262E2632-666F-4C28-B5ED-BF7A5F8D8AB8}" destId="{2E362EE0-3342-4BF2-B0D5-B1D143A93A97}" srcOrd="7" destOrd="0" presId="urn:microsoft.com/office/officeart/2018/2/layout/IconVerticalSolidList"/>
    <dgm:cxn modelId="{4E3E0330-8C78-4331-BC17-5A67033536C6}" type="presParOf" srcId="{262E2632-666F-4C28-B5ED-BF7A5F8D8AB8}" destId="{EF6A8BC8-9623-48D8-812A-65771F04DCF6}" srcOrd="8" destOrd="0" presId="urn:microsoft.com/office/officeart/2018/2/layout/IconVerticalSolidList"/>
    <dgm:cxn modelId="{FC01B12A-4480-4701-A6CE-0B84D8B5B82E}" type="presParOf" srcId="{EF6A8BC8-9623-48D8-812A-65771F04DCF6}" destId="{F01C1A74-2176-4D50-A927-05664FBDF9E5}" srcOrd="0" destOrd="0" presId="urn:microsoft.com/office/officeart/2018/2/layout/IconVerticalSolidList"/>
    <dgm:cxn modelId="{D93CEB3F-72F6-44EE-B198-021D85EBBCD1}" type="presParOf" srcId="{EF6A8BC8-9623-48D8-812A-65771F04DCF6}" destId="{E06F5219-5121-4029-8183-4A89AF1B0D42}" srcOrd="1" destOrd="0" presId="urn:microsoft.com/office/officeart/2018/2/layout/IconVerticalSolidList"/>
    <dgm:cxn modelId="{29E55C0C-9CB7-4A83-83B4-D01DD98CC7A9}" type="presParOf" srcId="{EF6A8BC8-9623-48D8-812A-65771F04DCF6}" destId="{28CAA983-5C16-4DBD-A291-D2D64A984AF9}" srcOrd="2" destOrd="0" presId="urn:microsoft.com/office/officeart/2018/2/layout/IconVerticalSolidList"/>
    <dgm:cxn modelId="{99AF8B4E-6C49-4E3E-9F0F-C3411C5D7A4B}" type="presParOf" srcId="{EF6A8BC8-9623-48D8-812A-65771F04DCF6}" destId="{36526CA7-5CCF-4ED5-A8F8-4B1AE007B7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CE746-3FD4-4DE0-9729-F472823C739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4B10B34-8EB3-40F6-A776-480032A309C5}">
      <dgm:prSet custT="1"/>
      <dgm:spPr/>
      <dgm:t>
        <a:bodyPr/>
        <a:lstStyle/>
        <a:p>
          <a:pPr algn="ctr"/>
          <a:r>
            <a:rPr lang="en-IN" sz="2000" dirty="0"/>
            <a:t>Average Attrition Rate For All Departments </a:t>
          </a:r>
          <a:endParaRPr lang="en-US" sz="2000" dirty="0"/>
        </a:p>
      </dgm:t>
    </dgm:pt>
    <dgm:pt modelId="{BE8804B9-C5F1-4394-8264-6B58B5962378}" type="parTrans" cxnId="{CFD1FF5E-31A8-4531-B749-F8069A9219CB}">
      <dgm:prSet/>
      <dgm:spPr/>
      <dgm:t>
        <a:bodyPr/>
        <a:lstStyle/>
        <a:p>
          <a:endParaRPr lang="en-US"/>
        </a:p>
      </dgm:t>
    </dgm:pt>
    <dgm:pt modelId="{B17D872B-A9B8-4694-89FA-8AECDA71EDC6}" type="sibTrans" cxnId="{CFD1FF5E-31A8-4531-B749-F8069A9219CB}">
      <dgm:prSet/>
      <dgm:spPr/>
      <dgm:t>
        <a:bodyPr/>
        <a:lstStyle/>
        <a:p>
          <a:endParaRPr lang="en-US"/>
        </a:p>
      </dgm:t>
    </dgm:pt>
    <dgm:pt modelId="{A7166F6B-E33C-4F48-82EB-DD669C6E5669}">
      <dgm:prSet custT="1"/>
      <dgm:spPr/>
      <dgm:t>
        <a:bodyPr/>
        <a:lstStyle/>
        <a:p>
          <a:pPr algn="ctr"/>
          <a:r>
            <a:rPr lang="en-IN" sz="2000"/>
            <a:t>Average Hourly Rate Of Male Research Scientist</a:t>
          </a:r>
          <a:endParaRPr lang="en-US" sz="2000" dirty="0"/>
        </a:p>
      </dgm:t>
    </dgm:pt>
    <dgm:pt modelId="{82653F8E-62E3-43CA-B0D3-446224A9B200}" type="parTrans" cxnId="{B1933343-C07E-45B8-AF88-EAF38EC36890}">
      <dgm:prSet/>
      <dgm:spPr/>
      <dgm:t>
        <a:bodyPr/>
        <a:lstStyle/>
        <a:p>
          <a:endParaRPr lang="en-US"/>
        </a:p>
      </dgm:t>
    </dgm:pt>
    <dgm:pt modelId="{26E898FA-A256-495C-947B-47F9EAA78A51}" type="sibTrans" cxnId="{B1933343-C07E-45B8-AF88-EAF38EC36890}">
      <dgm:prSet/>
      <dgm:spPr/>
      <dgm:t>
        <a:bodyPr/>
        <a:lstStyle/>
        <a:p>
          <a:endParaRPr lang="en-US"/>
        </a:p>
      </dgm:t>
    </dgm:pt>
    <dgm:pt modelId="{0D840277-21FD-4B9C-AD4A-9DC81D90630D}">
      <dgm:prSet custT="1"/>
      <dgm:spPr/>
      <dgm:t>
        <a:bodyPr/>
        <a:lstStyle/>
        <a:p>
          <a:pPr algn="ctr"/>
          <a:r>
            <a:rPr lang="en-IN" sz="2000"/>
            <a:t>Attrition Rate Vs Monthly Income Stats</a:t>
          </a:r>
          <a:endParaRPr lang="en-US" sz="2000" dirty="0"/>
        </a:p>
      </dgm:t>
    </dgm:pt>
    <dgm:pt modelId="{8CE6CDDF-9096-4C1B-BD01-2FC5CE396F4C}" type="parTrans" cxnId="{E00F61FF-6371-4C39-BCBB-B01A230F4227}">
      <dgm:prSet/>
      <dgm:spPr/>
      <dgm:t>
        <a:bodyPr/>
        <a:lstStyle/>
        <a:p>
          <a:endParaRPr lang="en-US"/>
        </a:p>
      </dgm:t>
    </dgm:pt>
    <dgm:pt modelId="{F1D17D8C-06DE-448B-B757-E31C02829F0D}" type="sibTrans" cxnId="{E00F61FF-6371-4C39-BCBB-B01A230F4227}">
      <dgm:prSet/>
      <dgm:spPr/>
      <dgm:t>
        <a:bodyPr/>
        <a:lstStyle/>
        <a:p>
          <a:endParaRPr lang="en-US"/>
        </a:p>
      </dgm:t>
    </dgm:pt>
    <dgm:pt modelId="{F2897210-B1BB-4AFE-BBF4-669002F5254D}">
      <dgm:prSet custT="1"/>
      <dgm:spPr/>
      <dgm:t>
        <a:bodyPr/>
        <a:lstStyle/>
        <a:p>
          <a:pPr algn="ctr"/>
          <a:r>
            <a:rPr lang="en-IN" sz="2000"/>
            <a:t>Average Working Years For Each Department</a:t>
          </a:r>
          <a:endParaRPr lang="en-US" sz="2000" dirty="0"/>
        </a:p>
      </dgm:t>
    </dgm:pt>
    <dgm:pt modelId="{C237046B-3673-472D-BEC4-4DD8905B9317}" type="parTrans" cxnId="{E70A0350-399B-40CB-A585-411FA795D2A2}">
      <dgm:prSet/>
      <dgm:spPr/>
      <dgm:t>
        <a:bodyPr/>
        <a:lstStyle/>
        <a:p>
          <a:endParaRPr lang="en-US"/>
        </a:p>
      </dgm:t>
    </dgm:pt>
    <dgm:pt modelId="{3C9B064F-E1B5-487E-A8E8-14FAC14FC13F}" type="sibTrans" cxnId="{E70A0350-399B-40CB-A585-411FA795D2A2}">
      <dgm:prSet/>
      <dgm:spPr/>
      <dgm:t>
        <a:bodyPr/>
        <a:lstStyle/>
        <a:p>
          <a:endParaRPr lang="en-US"/>
        </a:p>
      </dgm:t>
    </dgm:pt>
    <dgm:pt modelId="{3261DFF3-7783-41E3-8175-4735BFD7CDE4}">
      <dgm:prSet custT="1"/>
      <dgm:spPr/>
      <dgm:t>
        <a:bodyPr/>
        <a:lstStyle/>
        <a:p>
          <a:pPr algn="ctr"/>
          <a:r>
            <a:rPr lang="en-IN" sz="2000"/>
            <a:t>Department Wise No Of Employees</a:t>
          </a:r>
          <a:endParaRPr lang="en-US" sz="2000" dirty="0"/>
        </a:p>
      </dgm:t>
    </dgm:pt>
    <dgm:pt modelId="{295F503D-411B-47FE-85A7-405987F35BB0}" type="parTrans" cxnId="{19F757A1-B5B1-42B1-BBB9-DB87EDA91C02}">
      <dgm:prSet/>
      <dgm:spPr/>
      <dgm:t>
        <a:bodyPr/>
        <a:lstStyle/>
        <a:p>
          <a:endParaRPr lang="en-US"/>
        </a:p>
      </dgm:t>
    </dgm:pt>
    <dgm:pt modelId="{C7A2AA70-CE17-430E-8E42-CAD7139B0544}" type="sibTrans" cxnId="{19F757A1-B5B1-42B1-BBB9-DB87EDA91C02}">
      <dgm:prSet/>
      <dgm:spPr/>
      <dgm:t>
        <a:bodyPr/>
        <a:lstStyle/>
        <a:p>
          <a:endParaRPr lang="en-US"/>
        </a:p>
      </dgm:t>
    </dgm:pt>
    <dgm:pt modelId="{3394344A-8FF6-45EA-8D36-3E194C8F5899}">
      <dgm:prSet custT="1"/>
      <dgm:spPr/>
      <dgm:t>
        <a:bodyPr/>
        <a:lstStyle/>
        <a:p>
          <a:pPr algn="ctr"/>
          <a:r>
            <a:rPr lang="en-IN" sz="2000"/>
            <a:t>Count Of Employees Based On Educational Fields</a:t>
          </a:r>
          <a:endParaRPr lang="en-US" sz="2000" dirty="0"/>
        </a:p>
      </dgm:t>
    </dgm:pt>
    <dgm:pt modelId="{A4846762-A5FD-4255-BDC0-18A2AB1847AE}" type="parTrans" cxnId="{6E837C56-86B1-45FE-9CD8-A9B1008B2C6E}">
      <dgm:prSet/>
      <dgm:spPr/>
      <dgm:t>
        <a:bodyPr/>
        <a:lstStyle/>
        <a:p>
          <a:endParaRPr lang="en-US"/>
        </a:p>
      </dgm:t>
    </dgm:pt>
    <dgm:pt modelId="{8B8CAC93-DAB3-4BB1-89DB-3E755DFF1343}" type="sibTrans" cxnId="{6E837C56-86B1-45FE-9CD8-A9B1008B2C6E}">
      <dgm:prSet/>
      <dgm:spPr/>
      <dgm:t>
        <a:bodyPr/>
        <a:lstStyle/>
        <a:p>
          <a:endParaRPr lang="en-US"/>
        </a:p>
      </dgm:t>
    </dgm:pt>
    <dgm:pt modelId="{367B0E86-D075-4DD7-9B71-AA01CC370A29}">
      <dgm:prSet custT="1"/>
      <dgm:spPr/>
      <dgm:t>
        <a:bodyPr/>
        <a:lstStyle/>
        <a:p>
          <a:pPr algn="ctr"/>
          <a:r>
            <a:rPr lang="en-IN" sz="2000"/>
            <a:t>Job Role Vs Work Life Balance</a:t>
          </a:r>
          <a:endParaRPr lang="en-US" sz="2000" dirty="0"/>
        </a:p>
      </dgm:t>
    </dgm:pt>
    <dgm:pt modelId="{AAD54605-83FD-4513-B9AE-0B2178CAE678}" type="parTrans" cxnId="{B20CE857-D85F-4FF3-B25D-3B5857C28E30}">
      <dgm:prSet/>
      <dgm:spPr/>
      <dgm:t>
        <a:bodyPr/>
        <a:lstStyle/>
        <a:p>
          <a:endParaRPr lang="en-US"/>
        </a:p>
      </dgm:t>
    </dgm:pt>
    <dgm:pt modelId="{F65CB5B1-BCFE-4FAB-A6DE-C2B19943066A}" type="sibTrans" cxnId="{B20CE857-D85F-4FF3-B25D-3B5857C28E30}">
      <dgm:prSet/>
      <dgm:spPr/>
      <dgm:t>
        <a:bodyPr/>
        <a:lstStyle/>
        <a:p>
          <a:endParaRPr lang="en-US"/>
        </a:p>
      </dgm:t>
    </dgm:pt>
    <dgm:pt modelId="{4DF37FE4-05E6-4213-B146-6D9C30583028}">
      <dgm:prSet custT="1"/>
      <dgm:spPr/>
      <dgm:t>
        <a:bodyPr/>
        <a:lstStyle/>
        <a:p>
          <a:pPr algn="ctr"/>
          <a:r>
            <a:rPr lang="en-IN" sz="2000"/>
            <a:t>Attrition Rate Vs Year Since Last Promotion Relation</a:t>
          </a:r>
          <a:endParaRPr lang="en-US" sz="2000" dirty="0"/>
        </a:p>
      </dgm:t>
    </dgm:pt>
    <dgm:pt modelId="{EBB2D46E-9F63-47E7-9A18-4A17527C2014}" type="parTrans" cxnId="{D7B9BB35-065B-41F1-9AF0-9E23E23F854A}">
      <dgm:prSet/>
      <dgm:spPr/>
      <dgm:t>
        <a:bodyPr/>
        <a:lstStyle/>
        <a:p>
          <a:endParaRPr lang="en-US"/>
        </a:p>
      </dgm:t>
    </dgm:pt>
    <dgm:pt modelId="{7F70DA42-91B6-489F-83E0-B008642A4E84}" type="sibTrans" cxnId="{D7B9BB35-065B-41F1-9AF0-9E23E23F854A}">
      <dgm:prSet/>
      <dgm:spPr/>
      <dgm:t>
        <a:bodyPr/>
        <a:lstStyle/>
        <a:p>
          <a:endParaRPr lang="en-US"/>
        </a:p>
      </dgm:t>
    </dgm:pt>
    <dgm:pt modelId="{D25FD2EA-BD1B-4637-806F-0A024F83B2B4}">
      <dgm:prSet custT="1"/>
      <dgm:spPr/>
      <dgm:t>
        <a:bodyPr/>
        <a:lstStyle/>
        <a:p>
          <a:pPr algn="ctr"/>
          <a:r>
            <a:rPr lang="en-IN" sz="2000"/>
            <a:t>Gender Based Percentage Of Employee</a:t>
          </a:r>
          <a:endParaRPr lang="en-US" sz="2000" dirty="0"/>
        </a:p>
      </dgm:t>
    </dgm:pt>
    <dgm:pt modelId="{C4332724-DDDE-4441-B691-BD3F93DDC9DC}" type="parTrans" cxnId="{89817C97-7414-4723-8D7A-ACAEFE65BB0C}">
      <dgm:prSet/>
      <dgm:spPr/>
      <dgm:t>
        <a:bodyPr/>
        <a:lstStyle/>
        <a:p>
          <a:endParaRPr lang="en-US"/>
        </a:p>
      </dgm:t>
    </dgm:pt>
    <dgm:pt modelId="{B51E35E4-347B-42DD-B5F8-26D7D0FAE725}" type="sibTrans" cxnId="{89817C97-7414-4723-8D7A-ACAEFE65BB0C}">
      <dgm:prSet/>
      <dgm:spPr/>
      <dgm:t>
        <a:bodyPr/>
        <a:lstStyle/>
        <a:p>
          <a:endParaRPr lang="en-US"/>
        </a:p>
      </dgm:t>
    </dgm:pt>
    <dgm:pt modelId="{F7AB9C60-4B99-4548-BD05-07315B08AE63}">
      <dgm:prSet custT="1"/>
      <dgm:spPr/>
      <dgm:t>
        <a:bodyPr/>
        <a:lstStyle/>
        <a:p>
          <a:pPr algn="ctr"/>
          <a:r>
            <a:rPr lang="en-IN" sz="2000"/>
            <a:t>Monthly New Hire Vs Attrition Trendline</a:t>
          </a:r>
          <a:endParaRPr lang="en-US" sz="2000" dirty="0"/>
        </a:p>
      </dgm:t>
    </dgm:pt>
    <dgm:pt modelId="{FD608A2C-0B7D-49D0-A6C7-6DB8B1E3E17A}" type="parTrans" cxnId="{BC476979-DB88-47AA-8DAC-3C3E4C4F17BE}">
      <dgm:prSet/>
      <dgm:spPr/>
      <dgm:t>
        <a:bodyPr/>
        <a:lstStyle/>
        <a:p>
          <a:endParaRPr lang="en-US"/>
        </a:p>
      </dgm:t>
    </dgm:pt>
    <dgm:pt modelId="{99EE6653-EF2A-4B88-ADB1-20B0304C5A5A}" type="sibTrans" cxnId="{BC476979-DB88-47AA-8DAC-3C3E4C4F17BE}">
      <dgm:prSet/>
      <dgm:spPr/>
      <dgm:t>
        <a:bodyPr/>
        <a:lstStyle/>
        <a:p>
          <a:endParaRPr lang="en-US"/>
        </a:p>
      </dgm:t>
    </dgm:pt>
    <dgm:pt modelId="{115D54C7-7C22-47FE-A90F-A67137912E4B}">
      <dgm:prSet custT="1"/>
      <dgm:spPr/>
      <dgm:t>
        <a:bodyPr/>
        <a:lstStyle/>
        <a:p>
          <a:pPr algn="ctr"/>
          <a:r>
            <a:rPr lang="en-IN" sz="2000"/>
            <a:t>Department / Job Role Wise Job Satisfaction</a:t>
          </a:r>
          <a:endParaRPr lang="en-US" sz="2000" dirty="0"/>
        </a:p>
      </dgm:t>
    </dgm:pt>
    <dgm:pt modelId="{C3E0BF11-8DD0-43BC-9E54-DD17F9418352}" type="parTrans" cxnId="{93D2F974-B2B3-489C-BAE1-470F2FF6CF6E}">
      <dgm:prSet/>
      <dgm:spPr/>
      <dgm:t>
        <a:bodyPr/>
        <a:lstStyle/>
        <a:p>
          <a:endParaRPr lang="en-US"/>
        </a:p>
      </dgm:t>
    </dgm:pt>
    <dgm:pt modelId="{1986BDEF-EBAE-454C-8DBE-C5E66058DC86}" type="sibTrans" cxnId="{93D2F974-B2B3-489C-BAE1-470F2FF6CF6E}">
      <dgm:prSet/>
      <dgm:spPr/>
      <dgm:t>
        <a:bodyPr/>
        <a:lstStyle/>
        <a:p>
          <a:endParaRPr lang="en-US"/>
        </a:p>
      </dgm:t>
    </dgm:pt>
    <dgm:pt modelId="{4C4DDF11-BA46-47BD-A79C-89C1DDEE3DAD}">
      <dgm:prSet custT="1"/>
      <dgm:spPr/>
      <dgm:t>
        <a:bodyPr/>
        <a:lstStyle/>
        <a:p>
          <a:pPr algn="ctr"/>
          <a:r>
            <a:rPr lang="en-IN" sz="2000"/>
            <a:t>Marital Status Wise Attrition</a:t>
          </a:r>
          <a:endParaRPr lang="en-US" sz="2000" dirty="0"/>
        </a:p>
      </dgm:t>
    </dgm:pt>
    <dgm:pt modelId="{4FFC8FEE-BF9F-4DF9-8C4E-44E89BB9632B}" type="parTrans" cxnId="{B17FC609-9E81-4FA3-915E-08AD290DE448}">
      <dgm:prSet/>
      <dgm:spPr/>
      <dgm:t>
        <a:bodyPr/>
        <a:lstStyle/>
        <a:p>
          <a:endParaRPr lang="en-US"/>
        </a:p>
      </dgm:t>
    </dgm:pt>
    <dgm:pt modelId="{8DE75186-F6FF-49A5-9333-7455E3872F1E}" type="sibTrans" cxnId="{B17FC609-9E81-4FA3-915E-08AD290DE448}">
      <dgm:prSet/>
      <dgm:spPr/>
      <dgm:t>
        <a:bodyPr/>
        <a:lstStyle/>
        <a:p>
          <a:endParaRPr lang="en-US"/>
        </a:p>
      </dgm:t>
    </dgm:pt>
    <dgm:pt modelId="{A741A46E-5887-42FE-808F-2F2FCC6312C3}" type="pres">
      <dgm:prSet presAssocID="{10BCE746-3FD4-4DE0-9729-F472823C739F}" presName="linear" presStyleCnt="0">
        <dgm:presLayoutVars>
          <dgm:animLvl val="lvl"/>
          <dgm:resizeHandles val="exact"/>
        </dgm:presLayoutVars>
      </dgm:prSet>
      <dgm:spPr/>
    </dgm:pt>
    <dgm:pt modelId="{E39CF0D9-4D9E-4D5F-8C92-5885F1562D53}" type="pres">
      <dgm:prSet presAssocID="{54B10B34-8EB3-40F6-A776-480032A309C5}" presName="parentText" presStyleLbl="node1" presStyleIdx="0" presStyleCnt="12">
        <dgm:presLayoutVars>
          <dgm:chMax val="0"/>
          <dgm:bulletEnabled val="1"/>
        </dgm:presLayoutVars>
      </dgm:prSet>
      <dgm:spPr/>
    </dgm:pt>
    <dgm:pt modelId="{AE63AE07-7474-46DA-9B3D-48C9757135B1}" type="pres">
      <dgm:prSet presAssocID="{B17D872B-A9B8-4694-89FA-8AECDA71EDC6}" presName="spacer" presStyleCnt="0"/>
      <dgm:spPr/>
    </dgm:pt>
    <dgm:pt modelId="{D47E379E-465D-4F90-BB56-C8BD4997525E}" type="pres">
      <dgm:prSet presAssocID="{A7166F6B-E33C-4F48-82EB-DD669C6E5669}" presName="parentText" presStyleLbl="node1" presStyleIdx="1" presStyleCnt="12">
        <dgm:presLayoutVars>
          <dgm:chMax val="0"/>
          <dgm:bulletEnabled val="1"/>
        </dgm:presLayoutVars>
      </dgm:prSet>
      <dgm:spPr/>
    </dgm:pt>
    <dgm:pt modelId="{48ED36EE-A9B8-4F40-9968-D1B8510263F6}" type="pres">
      <dgm:prSet presAssocID="{26E898FA-A256-495C-947B-47F9EAA78A51}" presName="spacer" presStyleCnt="0"/>
      <dgm:spPr/>
    </dgm:pt>
    <dgm:pt modelId="{FFBC0064-FB19-498D-88AB-3668B17B0960}" type="pres">
      <dgm:prSet presAssocID="{0D840277-21FD-4B9C-AD4A-9DC81D90630D}" presName="parentText" presStyleLbl="node1" presStyleIdx="2" presStyleCnt="12">
        <dgm:presLayoutVars>
          <dgm:chMax val="0"/>
          <dgm:bulletEnabled val="1"/>
        </dgm:presLayoutVars>
      </dgm:prSet>
      <dgm:spPr/>
    </dgm:pt>
    <dgm:pt modelId="{86B71280-2FA8-413E-A056-EB715AF72AAF}" type="pres">
      <dgm:prSet presAssocID="{F1D17D8C-06DE-448B-B757-E31C02829F0D}" presName="spacer" presStyleCnt="0"/>
      <dgm:spPr/>
    </dgm:pt>
    <dgm:pt modelId="{19AE147D-40F5-4342-AB7C-577335BFEECF}" type="pres">
      <dgm:prSet presAssocID="{F2897210-B1BB-4AFE-BBF4-669002F5254D}" presName="parentText" presStyleLbl="node1" presStyleIdx="3" presStyleCnt="12">
        <dgm:presLayoutVars>
          <dgm:chMax val="0"/>
          <dgm:bulletEnabled val="1"/>
        </dgm:presLayoutVars>
      </dgm:prSet>
      <dgm:spPr/>
    </dgm:pt>
    <dgm:pt modelId="{07B4BF17-7212-4714-A2DE-840CB9920307}" type="pres">
      <dgm:prSet presAssocID="{3C9B064F-E1B5-487E-A8E8-14FAC14FC13F}" presName="spacer" presStyleCnt="0"/>
      <dgm:spPr/>
    </dgm:pt>
    <dgm:pt modelId="{D389FD99-2EFC-4F1F-9103-7D3F49C5F490}" type="pres">
      <dgm:prSet presAssocID="{3261DFF3-7783-41E3-8175-4735BFD7CDE4}" presName="parentText" presStyleLbl="node1" presStyleIdx="4" presStyleCnt="12">
        <dgm:presLayoutVars>
          <dgm:chMax val="0"/>
          <dgm:bulletEnabled val="1"/>
        </dgm:presLayoutVars>
      </dgm:prSet>
      <dgm:spPr/>
    </dgm:pt>
    <dgm:pt modelId="{E812EA13-444B-4DEB-A0EF-5C3E17C740FA}" type="pres">
      <dgm:prSet presAssocID="{C7A2AA70-CE17-430E-8E42-CAD7139B0544}" presName="spacer" presStyleCnt="0"/>
      <dgm:spPr/>
    </dgm:pt>
    <dgm:pt modelId="{30EA7F1F-6EB8-4A5F-B917-F0EBF110D20A}" type="pres">
      <dgm:prSet presAssocID="{3394344A-8FF6-45EA-8D36-3E194C8F5899}" presName="parentText" presStyleLbl="node1" presStyleIdx="5" presStyleCnt="12">
        <dgm:presLayoutVars>
          <dgm:chMax val="0"/>
          <dgm:bulletEnabled val="1"/>
        </dgm:presLayoutVars>
      </dgm:prSet>
      <dgm:spPr/>
    </dgm:pt>
    <dgm:pt modelId="{9144D63C-A43F-43C3-8409-D5947D941841}" type="pres">
      <dgm:prSet presAssocID="{8B8CAC93-DAB3-4BB1-89DB-3E755DFF1343}" presName="spacer" presStyleCnt="0"/>
      <dgm:spPr/>
    </dgm:pt>
    <dgm:pt modelId="{2B4E1172-0FBB-4618-9274-708DF1A2A154}" type="pres">
      <dgm:prSet presAssocID="{367B0E86-D075-4DD7-9B71-AA01CC370A29}" presName="parentText" presStyleLbl="node1" presStyleIdx="6" presStyleCnt="12">
        <dgm:presLayoutVars>
          <dgm:chMax val="0"/>
          <dgm:bulletEnabled val="1"/>
        </dgm:presLayoutVars>
      </dgm:prSet>
      <dgm:spPr/>
    </dgm:pt>
    <dgm:pt modelId="{955DA7A3-31EA-4A74-BF61-7CA3E546997C}" type="pres">
      <dgm:prSet presAssocID="{F65CB5B1-BCFE-4FAB-A6DE-C2B19943066A}" presName="spacer" presStyleCnt="0"/>
      <dgm:spPr/>
    </dgm:pt>
    <dgm:pt modelId="{F594E4A8-F52E-4320-8459-BB36B2689AFE}" type="pres">
      <dgm:prSet presAssocID="{4DF37FE4-05E6-4213-B146-6D9C30583028}" presName="parentText" presStyleLbl="node1" presStyleIdx="7" presStyleCnt="12">
        <dgm:presLayoutVars>
          <dgm:chMax val="0"/>
          <dgm:bulletEnabled val="1"/>
        </dgm:presLayoutVars>
      </dgm:prSet>
      <dgm:spPr/>
    </dgm:pt>
    <dgm:pt modelId="{DBC86B3C-A4BB-4C0A-BD7F-2B51A6F69DA4}" type="pres">
      <dgm:prSet presAssocID="{7F70DA42-91B6-489F-83E0-B008642A4E84}" presName="spacer" presStyleCnt="0"/>
      <dgm:spPr/>
    </dgm:pt>
    <dgm:pt modelId="{CB686A1C-8ED5-4EB4-ADEF-48777372260A}" type="pres">
      <dgm:prSet presAssocID="{D25FD2EA-BD1B-4637-806F-0A024F83B2B4}" presName="parentText" presStyleLbl="node1" presStyleIdx="8" presStyleCnt="12">
        <dgm:presLayoutVars>
          <dgm:chMax val="0"/>
          <dgm:bulletEnabled val="1"/>
        </dgm:presLayoutVars>
      </dgm:prSet>
      <dgm:spPr/>
    </dgm:pt>
    <dgm:pt modelId="{F0DE5BD8-2B9C-47B3-A4D0-CA11EB219008}" type="pres">
      <dgm:prSet presAssocID="{B51E35E4-347B-42DD-B5F8-26D7D0FAE725}" presName="spacer" presStyleCnt="0"/>
      <dgm:spPr/>
    </dgm:pt>
    <dgm:pt modelId="{7D84D88B-EF62-4895-BE4A-818E530857DE}" type="pres">
      <dgm:prSet presAssocID="{F7AB9C60-4B99-4548-BD05-07315B08AE63}" presName="parentText" presStyleLbl="node1" presStyleIdx="9" presStyleCnt="12">
        <dgm:presLayoutVars>
          <dgm:chMax val="0"/>
          <dgm:bulletEnabled val="1"/>
        </dgm:presLayoutVars>
      </dgm:prSet>
      <dgm:spPr/>
    </dgm:pt>
    <dgm:pt modelId="{C73D59D9-97F1-4F66-9BA2-FB827AFD812F}" type="pres">
      <dgm:prSet presAssocID="{99EE6653-EF2A-4B88-ADB1-20B0304C5A5A}" presName="spacer" presStyleCnt="0"/>
      <dgm:spPr/>
    </dgm:pt>
    <dgm:pt modelId="{03EC021B-4E5C-43BD-87F6-24823D6F50FC}" type="pres">
      <dgm:prSet presAssocID="{115D54C7-7C22-47FE-A90F-A67137912E4B}" presName="parentText" presStyleLbl="node1" presStyleIdx="10" presStyleCnt="12">
        <dgm:presLayoutVars>
          <dgm:chMax val="0"/>
          <dgm:bulletEnabled val="1"/>
        </dgm:presLayoutVars>
      </dgm:prSet>
      <dgm:spPr/>
    </dgm:pt>
    <dgm:pt modelId="{682E0585-4D37-4ECC-9768-7E5777635CCF}" type="pres">
      <dgm:prSet presAssocID="{1986BDEF-EBAE-454C-8DBE-C5E66058DC86}" presName="spacer" presStyleCnt="0"/>
      <dgm:spPr/>
    </dgm:pt>
    <dgm:pt modelId="{FC7AA7B7-38EF-4ED8-9165-79A614319E24}" type="pres">
      <dgm:prSet presAssocID="{4C4DDF11-BA46-47BD-A79C-89C1DDEE3DAD}" presName="parentText" presStyleLbl="node1" presStyleIdx="11" presStyleCnt="12">
        <dgm:presLayoutVars>
          <dgm:chMax val="0"/>
          <dgm:bulletEnabled val="1"/>
        </dgm:presLayoutVars>
      </dgm:prSet>
      <dgm:spPr/>
    </dgm:pt>
  </dgm:ptLst>
  <dgm:cxnLst>
    <dgm:cxn modelId="{B17FC609-9E81-4FA3-915E-08AD290DE448}" srcId="{10BCE746-3FD4-4DE0-9729-F472823C739F}" destId="{4C4DDF11-BA46-47BD-A79C-89C1DDEE3DAD}" srcOrd="11" destOrd="0" parTransId="{4FFC8FEE-BF9F-4DF9-8C4E-44E89BB9632B}" sibTransId="{8DE75186-F6FF-49A5-9333-7455E3872F1E}"/>
    <dgm:cxn modelId="{66EC9428-454B-461E-975A-CF2C56EEC2EC}" type="presOf" srcId="{115D54C7-7C22-47FE-A90F-A67137912E4B}" destId="{03EC021B-4E5C-43BD-87F6-24823D6F50FC}" srcOrd="0" destOrd="0" presId="urn:microsoft.com/office/officeart/2005/8/layout/vList2"/>
    <dgm:cxn modelId="{4BBF9A29-8FD7-4110-93FB-30D269B74728}" type="presOf" srcId="{3394344A-8FF6-45EA-8D36-3E194C8F5899}" destId="{30EA7F1F-6EB8-4A5F-B917-F0EBF110D20A}" srcOrd="0" destOrd="0" presId="urn:microsoft.com/office/officeart/2005/8/layout/vList2"/>
    <dgm:cxn modelId="{D7B9BB35-065B-41F1-9AF0-9E23E23F854A}" srcId="{10BCE746-3FD4-4DE0-9729-F472823C739F}" destId="{4DF37FE4-05E6-4213-B146-6D9C30583028}" srcOrd="7" destOrd="0" parTransId="{EBB2D46E-9F63-47E7-9A18-4A17527C2014}" sibTransId="{7F70DA42-91B6-489F-83E0-B008642A4E84}"/>
    <dgm:cxn modelId="{CFD1FF5E-31A8-4531-B749-F8069A9219CB}" srcId="{10BCE746-3FD4-4DE0-9729-F472823C739F}" destId="{54B10B34-8EB3-40F6-A776-480032A309C5}" srcOrd="0" destOrd="0" parTransId="{BE8804B9-C5F1-4394-8264-6B58B5962378}" sibTransId="{B17D872B-A9B8-4694-89FA-8AECDA71EDC6}"/>
    <dgm:cxn modelId="{B1933343-C07E-45B8-AF88-EAF38EC36890}" srcId="{10BCE746-3FD4-4DE0-9729-F472823C739F}" destId="{A7166F6B-E33C-4F48-82EB-DD669C6E5669}" srcOrd="1" destOrd="0" parTransId="{82653F8E-62E3-43CA-B0D3-446224A9B200}" sibTransId="{26E898FA-A256-495C-947B-47F9EAA78A51}"/>
    <dgm:cxn modelId="{E70A0350-399B-40CB-A585-411FA795D2A2}" srcId="{10BCE746-3FD4-4DE0-9729-F472823C739F}" destId="{F2897210-B1BB-4AFE-BBF4-669002F5254D}" srcOrd="3" destOrd="0" parTransId="{C237046B-3673-472D-BEC4-4DD8905B9317}" sibTransId="{3C9B064F-E1B5-487E-A8E8-14FAC14FC13F}"/>
    <dgm:cxn modelId="{93D2F974-B2B3-489C-BAE1-470F2FF6CF6E}" srcId="{10BCE746-3FD4-4DE0-9729-F472823C739F}" destId="{115D54C7-7C22-47FE-A90F-A67137912E4B}" srcOrd="10" destOrd="0" parTransId="{C3E0BF11-8DD0-43BC-9E54-DD17F9418352}" sibTransId="{1986BDEF-EBAE-454C-8DBE-C5E66058DC86}"/>
    <dgm:cxn modelId="{6E837C56-86B1-45FE-9CD8-A9B1008B2C6E}" srcId="{10BCE746-3FD4-4DE0-9729-F472823C739F}" destId="{3394344A-8FF6-45EA-8D36-3E194C8F5899}" srcOrd="5" destOrd="0" parTransId="{A4846762-A5FD-4255-BDC0-18A2AB1847AE}" sibTransId="{8B8CAC93-DAB3-4BB1-89DB-3E755DFF1343}"/>
    <dgm:cxn modelId="{B20CE857-D85F-4FF3-B25D-3B5857C28E30}" srcId="{10BCE746-3FD4-4DE0-9729-F472823C739F}" destId="{367B0E86-D075-4DD7-9B71-AA01CC370A29}" srcOrd="6" destOrd="0" parTransId="{AAD54605-83FD-4513-B9AE-0B2178CAE678}" sibTransId="{F65CB5B1-BCFE-4FAB-A6DE-C2B19943066A}"/>
    <dgm:cxn modelId="{BC476979-DB88-47AA-8DAC-3C3E4C4F17BE}" srcId="{10BCE746-3FD4-4DE0-9729-F472823C739F}" destId="{F7AB9C60-4B99-4548-BD05-07315B08AE63}" srcOrd="9" destOrd="0" parTransId="{FD608A2C-0B7D-49D0-A6C7-6DB8B1E3E17A}" sibTransId="{99EE6653-EF2A-4B88-ADB1-20B0304C5A5A}"/>
    <dgm:cxn modelId="{6956EC80-3050-44AC-A246-E3E4AA99D2D2}" type="presOf" srcId="{A7166F6B-E33C-4F48-82EB-DD669C6E5669}" destId="{D47E379E-465D-4F90-BB56-C8BD4997525E}" srcOrd="0" destOrd="0" presId="urn:microsoft.com/office/officeart/2005/8/layout/vList2"/>
    <dgm:cxn modelId="{718BAA82-8680-4DBE-9B8D-C2D8460FF6A8}" type="presOf" srcId="{367B0E86-D075-4DD7-9B71-AA01CC370A29}" destId="{2B4E1172-0FBB-4618-9274-708DF1A2A154}" srcOrd="0" destOrd="0" presId="urn:microsoft.com/office/officeart/2005/8/layout/vList2"/>
    <dgm:cxn modelId="{C38A1890-F5E2-4498-AAEF-A80D43FC65A3}" type="presOf" srcId="{F2897210-B1BB-4AFE-BBF4-669002F5254D}" destId="{19AE147D-40F5-4342-AB7C-577335BFEECF}" srcOrd="0" destOrd="0" presId="urn:microsoft.com/office/officeart/2005/8/layout/vList2"/>
    <dgm:cxn modelId="{89817C97-7414-4723-8D7A-ACAEFE65BB0C}" srcId="{10BCE746-3FD4-4DE0-9729-F472823C739F}" destId="{D25FD2EA-BD1B-4637-806F-0A024F83B2B4}" srcOrd="8" destOrd="0" parTransId="{C4332724-DDDE-4441-B691-BD3F93DDC9DC}" sibTransId="{B51E35E4-347B-42DD-B5F8-26D7D0FAE725}"/>
    <dgm:cxn modelId="{19F757A1-B5B1-42B1-BBB9-DB87EDA91C02}" srcId="{10BCE746-3FD4-4DE0-9729-F472823C739F}" destId="{3261DFF3-7783-41E3-8175-4735BFD7CDE4}" srcOrd="4" destOrd="0" parTransId="{295F503D-411B-47FE-85A7-405987F35BB0}" sibTransId="{C7A2AA70-CE17-430E-8E42-CAD7139B0544}"/>
    <dgm:cxn modelId="{A457D4AB-923C-45E7-856A-7659379108D7}" type="presOf" srcId="{D25FD2EA-BD1B-4637-806F-0A024F83B2B4}" destId="{CB686A1C-8ED5-4EB4-ADEF-48777372260A}" srcOrd="0" destOrd="0" presId="urn:microsoft.com/office/officeart/2005/8/layout/vList2"/>
    <dgm:cxn modelId="{8B3D1EB1-0617-4504-B926-69B435C21DF3}" type="presOf" srcId="{4C4DDF11-BA46-47BD-A79C-89C1DDEE3DAD}" destId="{FC7AA7B7-38EF-4ED8-9165-79A614319E24}" srcOrd="0" destOrd="0" presId="urn:microsoft.com/office/officeart/2005/8/layout/vList2"/>
    <dgm:cxn modelId="{6D6281B2-F0D7-47B7-8790-2C99794E76BF}" type="presOf" srcId="{10BCE746-3FD4-4DE0-9729-F472823C739F}" destId="{A741A46E-5887-42FE-808F-2F2FCC6312C3}" srcOrd="0" destOrd="0" presId="urn:microsoft.com/office/officeart/2005/8/layout/vList2"/>
    <dgm:cxn modelId="{50915EBF-BB62-44CE-9DF6-82FEC20BC7AD}" type="presOf" srcId="{4DF37FE4-05E6-4213-B146-6D9C30583028}" destId="{F594E4A8-F52E-4320-8459-BB36B2689AFE}" srcOrd="0" destOrd="0" presId="urn:microsoft.com/office/officeart/2005/8/layout/vList2"/>
    <dgm:cxn modelId="{4BA3BCC1-257A-4D08-9DB0-EAB1CCC21026}" type="presOf" srcId="{0D840277-21FD-4B9C-AD4A-9DC81D90630D}" destId="{FFBC0064-FB19-498D-88AB-3668B17B0960}" srcOrd="0" destOrd="0" presId="urn:microsoft.com/office/officeart/2005/8/layout/vList2"/>
    <dgm:cxn modelId="{D7352FD9-BED8-43D9-8F9A-430BEEBA577C}" type="presOf" srcId="{54B10B34-8EB3-40F6-A776-480032A309C5}" destId="{E39CF0D9-4D9E-4D5F-8C92-5885F1562D53}" srcOrd="0" destOrd="0" presId="urn:microsoft.com/office/officeart/2005/8/layout/vList2"/>
    <dgm:cxn modelId="{4B1C98DB-9D36-4D4A-909E-32D8FCA542B9}" type="presOf" srcId="{3261DFF3-7783-41E3-8175-4735BFD7CDE4}" destId="{D389FD99-2EFC-4F1F-9103-7D3F49C5F490}" srcOrd="0" destOrd="0" presId="urn:microsoft.com/office/officeart/2005/8/layout/vList2"/>
    <dgm:cxn modelId="{A3331DDF-F222-4077-8495-0DE39C74A69A}" type="presOf" srcId="{F7AB9C60-4B99-4548-BD05-07315B08AE63}" destId="{7D84D88B-EF62-4895-BE4A-818E530857DE}" srcOrd="0" destOrd="0" presId="urn:microsoft.com/office/officeart/2005/8/layout/vList2"/>
    <dgm:cxn modelId="{E00F61FF-6371-4C39-BCBB-B01A230F4227}" srcId="{10BCE746-3FD4-4DE0-9729-F472823C739F}" destId="{0D840277-21FD-4B9C-AD4A-9DC81D90630D}" srcOrd="2" destOrd="0" parTransId="{8CE6CDDF-9096-4C1B-BD01-2FC5CE396F4C}" sibTransId="{F1D17D8C-06DE-448B-B757-E31C02829F0D}"/>
    <dgm:cxn modelId="{63C0DACB-B0C4-4F4E-9F29-9E15C9EBB4E4}" type="presParOf" srcId="{A741A46E-5887-42FE-808F-2F2FCC6312C3}" destId="{E39CF0D9-4D9E-4D5F-8C92-5885F1562D53}" srcOrd="0" destOrd="0" presId="urn:microsoft.com/office/officeart/2005/8/layout/vList2"/>
    <dgm:cxn modelId="{930368A7-B776-463E-8AC5-0D7AE8A7EC82}" type="presParOf" srcId="{A741A46E-5887-42FE-808F-2F2FCC6312C3}" destId="{AE63AE07-7474-46DA-9B3D-48C9757135B1}" srcOrd="1" destOrd="0" presId="urn:microsoft.com/office/officeart/2005/8/layout/vList2"/>
    <dgm:cxn modelId="{3556855C-4038-4D51-B674-0BC5A1984272}" type="presParOf" srcId="{A741A46E-5887-42FE-808F-2F2FCC6312C3}" destId="{D47E379E-465D-4F90-BB56-C8BD4997525E}" srcOrd="2" destOrd="0" presId="urn:microsoft.com/office/officeart/2005/8/layout/vList2"/>
    <dgm:cxn modelId="{07E420E7-1F8C-456B-AB90-FAED80F18158}" type="presParOf" srcId="{A741A46E-5887-42FE-808F-2F2FCC6312C3}" destId="{48ED36EE-A9B8-4F40-9968-D1B8510263F6}" srcOrd="3" destOrd="0" presId="urn:microsoft.com/office/officeart/2005/8/layout/vList2"/>
    <dgm:cxn modelId="{B180499D-3598-4673-AEC3-B32A6E97192B}" type="presParOf" srcId="{A741A46E-5887-42FE-808F-2F2FCC6312C3}" destId="{FFBC0064-FB19-498D-88AB-3668B17B0960}" srcOrd="4" destOrd="0" presId="urn:microsoft.com/office/officeart/2005/8/layout/vList2"/>
    <dgm:cxn modelId="{A222FA1E-A3B1-4C7D-A829-7CACA58BF309}" type="presParOf" srcId="{A741A46E-5887-42FE-808F-2F2FCC6312C3}" destId="{86B71280-2FA8-413E-A056-EB715AF72AAF}" srcOrd="5" destOrd="0" presId="urn:microsoft.com/office/officeart/2005/8/layout/vList2"/>
    <dgm:cxn modelId="{89BD1A2D-3363-4D79-B98D-261C5FD00153}" type="presParOf" srcId="{A741A46E-5887-42FE-808F-2F2FCC6312C3}" destId="{19AE147D-40F5-4342-AB7C-577335BFEECF}" srcOrd="6" destOrd="0" presId="urn:microsoft.com/office/officeart/2005/8/layout/vList2"/>
    <dgm:cxn modelId="{D908BD2B-E32C-4148-AD10-0E12C8562390}" type="presParOf" srcId="{A741A46E-5887-42FE-808F-2F2FCC6312C3}" destId="{07B4BF17-7212-4714-A2DE-840CB9920307}" srcOrd="7" destOrd="0" presId="urn:microsoft.com/office/officeart/2005/8/layout/vList2"/>
    <dgm:cxn modelId="{76889C5A-172C-4D5D-9E47-CC15C2668E0E}" type="presParOf" srcId="{A741A46E-5887-42FE-808F-2F2FCC6312C3}" destId="{D389FD99-2EFC-4F1F-9103-7D3F49C5F490}" srcOrd="8" destOrd="0" presId="urn:microsoft.com/office/officeart/2005/8/layout/vList2"/>
    <dgm:cxn modelId="{37DFB7B3-2F3F-4594-A146-AB5975EE0A90}" type="presParOf" srcId="{A741A46E-5887-42FE-808F-2F2FCC6312C3}" destId="{E812EA13-444B-4DEB-A0EF-5C3E17C740FA}" srcOrd="9" destOrd="0" presId="urn:microsoft.com/office/officeart/2005/8/layout/vList2"/>
    <dgm:cxn modelId="{C45C3B35-FD7B-443A-BC7B-FB5704E91126}" type="presParOf" srcId="{A741A46E-5887-42FE-808F-2F2FCC6312C3}" destId="{30EA7F1F-6EB8-4A5F-B917-F0EBF110D20A}" srcOrd="10" destOrd="0" presId="urn:microsoft.com/office/officeart/2005/8/layout/vList2"/>
    <dgm:cxn modelId="{2A8E3722-91FB-4D99-93FF-178E06BA1504}" type="presParOf" srcId="{A741A46E-5887-42FE-808F-2F2FCC6312C3}" destId="{9144D63C-A43F-43C3-8409-D5947D941841}" srcOrd="11" destOrd="0" presId="urn:microsoft.com/office/officeart/2005/8/layout/vList2"/>
    <dgm:cxn modelId="{53BBAF2E-7CD1-482E-AE32-A886E5A8C9FB}" type="presParOf" srcId="{A741A46E-5887-42FE-808F-2F2FCC6312C3}" destId="{2B4E1172-0FBB-4618-9274-708DF1A2A154}" srcOrd="12" destOrd="0" presId="urn:microsoft.com/office/officeart/2005/8/layout/vList2"/>
    <dgm:cxn modelId="{1171378B-00FE-4F17-96E1-0CA37E8E7542}" type="presParOf" srcId="{A741A46E-5887-42FE-808F-2F2FCC6312C3}" destId="{955DA7A3-31EA-4A74-BF61-7CA3E546997C}" srcOrd="13" destOrd="0" presId="urn:microsoft.com/office/officeart/2005/8/layout/vList2"/>
    <dgm:cxn modelId="{038E9E1D-7130-49F4-BD55-E074C4902993}" type="presParOf" srcId="{A741A46E-5887-42FE-808F-2F2FCC6312C3}" destId="{F594E4A8-F52E-4320-8459-BB36B2689AFE}" srcOrd="14" destOrd="0" presId="urn:microsoft.com/office/officeart/2005/8/layout/vList2"/>
    <dgm:cxn modelId="{3CF10F56-36CD-4CFD-905A-2A7B3D3CD796}" type="presParOf" srcId="{A741A46E-5887-42FE-808F-2F2FCC6312C3}" destId="{DBC86B3C-A4BB-4C0A-BD7F-2B51A6F69DA4}" srcOrd="15" destOrd="0" presId="urn:microsoft.com/office/officeart/2005/8/layout/vList2"/>
    <dgm:cxn modelId="{8C971A08-6AF6-4C28-99CC-60F6585FC5ED}" type="presParOf" srcId="{A741A46E-5887-42FE-808F-2F2FCC6312C3}" destId="{CB686A1C-8ED5-4EB4-ADEF-48777372260A}" srcOrd="16" destOrd="0" presId="urn:microsoft.com/office/officeart/2005/8/layout/vList2"/>
    <dgm:cxn modelId="{527A9A7A-90C8-48A4-9D40-C02C3DEB2999}" type="presParOf" srcId="{A741A46E-5887-42FE-808F-2F2FCC6312C3}" destId="{F0DE5BD8-2B9C-47B3-A4D0-CA11EB219008}" srcOrd="17" destOrd="0" presId="urn:microsoft.com/office/officeart/2005/8/layout/vList2"/>
    <dgm:cxn modelId="{7C7CB6F3-0358-43BC-9FE2-7B0E1BE97B81}" type="presParOf" srcId="{A741A46E-5887-42FE-808F-2F2FCC6312C3}" destId="{7D84D88B-EF62-4895-BE4A-818E530857DE}" srcOrd="18" destOrd="0" presId="urn:microsoft.com/office/officeart/2005/8/layout/vList2"/>
    <dgm:cxn modelId="{0BCF836B-4AEA-4285-8A8C-800621029F0F}" type="presParOf" srcId="{A741A46E-5887-42FE-808F-2F2FCC6312C3}" destId="{C73D59D9-97F1-4F66-9BA2-FB827AFD812F}" srcOrd="19" destOrd="0" presId="urn:microsoft.com/office/officeart/2005/8/layout/vList2"/>
    <dgm:cxn modelId="{C736EDF4-A134-42D3-B224-A536033386C2}" type="presParOf" srcId="{A741A46E-5887-42FE-808F-2F2FCC6312C3}" destId="{03EC021B-4E5C-43BD-87F6-24823D6F50FC}" srcOrd="20" destOrd="0" presId="urn:microsoft.com/office/officeart/2005/8/layout/vList2"/>
    <dgm:cxn modelId="{94759097-B293-435F-90CE-3F5858C1422C}" type="presParOf" srcId="{A741A46E-5887-42FE-808F-2F2FCC6312C3}" destId="{682E0585-4D37-4ECC-9768-7E5777635CCF}" srcOrd="21" destOrd="0" presId="urn:microsoft.com/office/officeart/2005/8/layout/vList2"/>
    <dgm:cxn modelId="{E16AA5E0-80E4-4A33-B0C2-EC2AF0D889D9}" type="presParOf" srcId="{A741A46E-5887-42FE-808F-2F2FCC6312C3}" destId="{FC7AA7B7-38EF-4ED8-9165-79A614319E24}"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3DD7AC-5D3B-413B-9CB6-4D1A257BA1E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DF1135C2-125C-4FF7-B364-15D033CBB84A}">
      <dgm:prSet/>
      <dgm:spPr/>
      <dgm:t>
        <a:bodyPr/>
        <a:lstStyle/>
        <a:p>
          <a:r>
            <a:rPr lang="en-US" b="1" dirty="0"/>
            <a:t>Based On The All Conclusions, The Following Strategic Suggestions Can Be Made To Improve Retention</a:t>
          </a:r>
          <a:r>
            <a:rPr lang="en-US" dirty="0"/>
            <a:t>:</a:t>
          </a:r>
        </a:p>
      </dgm:t>
    </dgm:pt>
    <dgm:pt modelId="{EB1FF6D2-A9C7-4110-B19D-30D37B459112}" type="parTrans" cxnId="{92E75401-8C4D-4BA7-807B-7A21AA98EE5B}">
      <dgm:prSet/>
      <dgm:spPr/>
      <dgm:t>
        <a:bodyPr/>
        <a:lstStyle/>
        <a:p>
          <a:endParaRPr lang="en-US"/>
        </a:p>
      </dgm:t>
    </dgm:pt>
    <dgm:pt modelId="{D33DB40D-7353-487A-8D22-6C9B00B84F40}" type="sibTrans" cxnId="{92E75401-8C4D-4BA7-807B-7A21AA98EE5B}">
      <dgm:prSet/>
      <dgm:spPr/>
      <dgm:t>
        <a:bodyPr/>
        <a:lstStyle/>
        <a:p>
          <a:endParaRPr lang="en-US"/>
        </a:p>
      </dgm:t>
    </dgm:pt>
    <dgm:pt modelId="{74C6E4D2-4230-41C6-82B5-5460BBD436FA}">
      <dgm:prSet/>
      <dgm:spPr/>
      <dgm:t>
        <a:bodyPr/>
        <a:lstStyle/>
        <a:p>
          <a:r>
            <a:rPr lang="en-US" b="1" dirty="0"/>
            <a:t>Review Compensation Structures</a:t>
          </a:r>
          <a:r>
            <a:rPr lang="en-US" dirty="0"/>
            <a:t>: Conduct A Market Analysis To Ensure Competitive And Fair Compensation For All Roles, With Adjustments Made Where Necessary.</a:t>
          </a:r>
        </a:p>
      </dgm:t>
    </dgm:pt>
    <dgm:pt modelId="{479A4D5B-7998-4F20-9D63-2F8A18DB16C3}" type="parTrans" cxnId="{AECF8C90-4F33-47CF-99D9-A262D8A3A53E}">
      <dgm:prSet/>
      <dgm:spPr/>
      <dgm:t>
        <a:bodyPr/>
        <a:lstStyle/>
        <a:p>
          <a:endParaRPr lang="en-US"/>
        </a:p>
      </dgm:t>
    </dgm:pt>
    <dgm:pt modelId="{6526AEC5-237A-4968-8F44-59245FBF28AA}" type="sibTrans" cxnId="{AECF8C90-4F33-47CF-99D9-A262D8A3A53E}">
      <dgm:prSet/>
      <dgm:spPr/>
      <dgm:t>
        <a:bodyPr/>
        <a:lstStyle/>
        <a:p>
          <a:endParaRPr lang="en-US"/>
        </a:p>
      </dgm:t>
    </dgm:pt>
    <dgm:pt modelId="{3A37FC92-5446-49FB-A2F2-C8063E055CEC}">
      <dgm:prSet/>
      <dgm:spPr/>
      <dgm:t>
        <a:bodyPr/>
        <a:lstStyle/>
        <a:p>
          <a:r>
            <a:rPr lang="en-US" b="1" dirty="0"/>
            <a:t>Enhance Career Development Programs</a:t>
          </a:r>
          <a:r>
            <a:rPr lang="en-US" dirty="0"/>
            <a:t>: Create Clear Career Pathways And Promote Continuous Learning And Development Opportunities.</a:t>
          </a:r>
        </a:p>
      </dgm:t>
    </dgm:pt>
    <dgm:pt modelId="{14478893-AB13-4A12-9F7E-5B4FFA2CD487}" type="parTrans" cxnId="{21BDEC8E-8A67-46D3-8B01-CCAE555F4771}">
      <dgm:prSet/>
      <dgm:spPr/>
      <dgm:t>
        <a:bodyPr/>
        <a:lstStyle/>
        <a:p>
          <a:endParaRPr lang="en-US"/>
        </a:p>
      </dgm:t>
    </dgm:pt>
    <dgm:pt modelId="{102046AF-319A-465F-9660-9962C080DC96}" type="sibTrans" cxnId="{21BDEC8E-8A67-46D3-8B01-CCAE555F4771}">
      <dgm:prSet/>
      <dgm:spPr/>
      <dgm:t>
        <a:bodyPr/>
        <a:lstStyle/>
        <a:p>
          <a:endParaRPr lang="en-US"/>
        </a:p>
      </dgm:t>
    </dgm:pt>
    <dgm:pt modelId="{A5231735-B2C5-4164-8804-D6248AB0AA63}">
      <dgm:prSet/>
      <dgm:spPr/>
      <dgm:t>
        <a:bodyPr/>
        <a:lstStyle/>
        <a:p>
          <a:r>
            <a:rPr lang="en-US" b="1" dirty="0"/>
            <a:t>Improve Work-life Balance</a:t>
          </a:r>
          <a:r>
            <a:rPr lang="en-US" dirty="0"/>
            <a:t>: Implement Policies That Support Flexible Work Schedules, Telecommuting Options, And Ensure Workloads Are Manageable.</a:t>
          </a:r>
        </a:p>
      </dgm:t>
    </dgm:pt>
    <dgm:pt modelId="{66DC751E-D968-4CA4-AE3A-D9933A7FDFB3}" type="parTrans" cxnId="{538BC4C0-2FC5-4E29-BCF7-2A50D8135E43}">
      <dgm:prSet/>
      <dgm:spPr/>
      <dgm:t>
        <a:bodyPr/>
        <a:lstStyle/>
        <a:p>
          <a:endParaRPr lang="en-US"/>
        </a:p>
      </dgm:t>
    </dgm:pt>
    <dgm:pt modelId="{369A832E-29C3-4E1E-BF88-A0262AC927DC}" type="sibTrans" cxnId="{538BC4C0-2FC5-4E29-BCF7-2A50D8135E43}">
      <dgm:prSet/>
      <dgm:spPr/>
      <dgm:t>
        <a:bodyPr/>
        <a:lstStyle/>
        <a:p>
          <a:endParaRPr lang="en-US"/>
        </a:p>
      </dgm:t>
    </dgm:pt>
    <dgm:pt modelId="{7DBEF38F-D39F-4CB7-BDE3-5CEFCD89E55C}">
      <dgm:prSet/>
      <dgm:spPr/>
      <dgm:t>
        <a:bodyPr/>
        <a:lstStyle/>
        <a:p>
          <a:r>
            <a:rPr lang="en-US" b="1" dirty="0"/>
            <a:t>Refine Onboarding Processes</a:t>
          </a:r>
          <a:r>
            <a:rPr lang="en-US" dirty="0"/>
            <a:t>: Strengthen The Onboarding Program To Better Integrate New Hires Into The Company Culture And Clarify Role Expectations.</a:t>
          </a:r>
        </a:p>
      </dgm:t>
    </dgm:pt>
    <dgm:pt modelId="{4E0F9154-B587-4F3E-8136-B48F6C8ADFEB}" type="parTrans" cxnId="{AE6DC0E1-322C-4A8A-AA57-CA3C3268B588}">
      <dgm:prSet/>
      <dgm:spPr/>
      <dgm:t>
        <a:bodyPr/>
        <a:lstStyle/>
        <a:p>
          <a:endParaRPr lang="en-US"/>
        </a:p>
      </dgm:t>
    </dgm:pt>
    <dgm:pt modelId="{B5AB8CC6-E2C7-4E23-AFE7-EC38E595348D}" type="sibTrans" cxnId="{AE6DC0E1-322C-4A8A-AA57-CA3C3268B588}">
      <dgm:prSet/>
      <dgm:spPr/>
      <dgm:t>
        <a:bodyPr/>
        <a:lstStyle/>
        <a:p>
          <a:endParaRPr lang="en-US"/>
        </a:p>
      </dgm:t>
    </dgm:pt>
    <dgm:pt modelId="{E22FA42F-C552-49AF-908D-AB24CD5EEC46}">
      <dgm:prSet/>
      <dgm:spPr/>
      <dgm:t>
        <a:bodyPr/>
        <a:lstStyle/>
        <a:p>
          <a:r>
            <a:rPr lang="en-US" b="1" dirty="0"/>
            <a:t>Leadership Training</a:t>
          </a:r>
          <a:r>
            <a:rPr lang="en-US" dirty="0"/>
            <a:t>: Train Managers And Leaders In Effective People Management, Focusing On Communication, Feedback, And Recognition.</a:t>
          </a:r>
        </a:p>
      </dgm:t>
    </dgm:pt>
    <dgm:pt modelId="{A93746E8-731A-470B-BDE3-8C2B248B0503}" type="parTrans" cxnId="{0DE6186A-E24D-4008-B130-6AFBCCB6AD19}">
      <dgm:prSet/>
      <dgm:spPr/>
      <dgm:t>
        <a:bodyPr/>
        <a:lstStyle/>
        <a:p>
          <a:endParaRPr lang="en-US"/>
        </a:p>
      </dgm:t>
    </dgm:pt>
    <dgm:pt modelId="{53453FA5-D858-430D-8AAE-710EAA7B9183}" type="sibTrans" cxnId="{0DE6186A-E24D-4008-B130-6AFBCCB6AD19}">
      <dgm:prSet/>
      <dgm:spPr/>
      <dgm:t>
        <a:bodyPr/>
        <a:lstStyle/>
        <a:p>
          <a:endParaRPr lang="en-US"/>
        </a:p>
      </dgm:t>
    </dgm:pt>
    <dgm:pt modelId="{D7476708-4371-45D9-8818-06CB0F23876F}" type="pres">
      <dgm:prSet presAssocID="{B83DD7AC-5D3B-413B-9CB6-4D1A257BA1E8}" presName="vert0" presStyleCnt="0">
        <dgm:presLayoutVars>
          <dgm:dir/>
          <dgm:animOne val="branch"/>
          <dgm:animLvl val="lvl"/>
        </dgm:presLayoutVars>
      </dgm:prSet>
      <dgm:spPr/>
    </dgm:pt>
    <dgm:pt modelId="{2E964543-A089-457A-AB4A-3ED9FFD6F8E5}" type="pres">
      <dgm:prSet presAssocID="{DF1135C2-125C-4FF7-B364-15D033CBB84A}" presName="thickLine" presStyleLbl="alignNode1" presStyleIdx="0" presStyleCnt="6"/>
      <dgm:spPr/>
    </dgm:pt>
    <dgm:pt modelId="{77B3DF50-E538-43B0-BF52-8615E497FE01}" type="pres">
      <dgm:prSet presAssocID="{DF1135C2-125C-4FF7-B364-15D033CBB84A}" presName="horz1" presStyleCnt="0"/>
      <dgm:spPr/>
    </dgm:pt>
    <dgm:pt modelId="{2C27168F-841A-4A62-8CD2-23A93ED0F84C}" type="pres">
      <dgm:prSet presAssocID="{DF1135C2-125C-4FF7-B364-15D033CBB84A}" presName="tx1" presStyleLbl="revTx" presStyleIdx="0" presStyleCnt="6"/>
      <dgm:spPr/>
    </dgm:pt>
    <dgm:pt modelId="{7D1EE1C0-7814-4AD7-90AC-B9E07B416B58}" type="pres">
      <dgm:prSet presAssocID="{DF1135C2-125C-4FF7-B364-15D033CBB84A}" presName="vert1" presStyleCnt="0"/>
      <dgm:spPr/>
    </dgm:pt>
    <dgm:pt modelId="{5F71DE99-98D8-4BD6-AA97-C29B6C96D7ED}" type="pres">
      <dgm:prSet presAssocID="{74C6E4D2-4230-41C6-82B5-5460BBD436FA}" presName="thickLine" presStyleLbl="alignNode1" presStyleIdx="1" presStyleCnt="6"/>
      <dgm:spPr/>
    </dgm:pt>
    <dgm:pt modelId="{08F36452-B081-49DF-94BA-1D1657C34C5A}" type="pres">
      <dgm:prSet presAssocID="{74C6E4D2-4230-41C6-82B5-5460BBD436FA}" presName="horz1" presStyleCnt="0"/>
      <dgm:spPr/>
    </dgm:pt>
    <dgm:pt modelId="{CF99EE1A-F399-4FBA-93EE-9AC07CBDE9BE}" type="pres">
      <dgm:prSet presAssocID="{74C6E4D2-4230-41C6-82B5-5460BBD436FA}" presName="tx1" presStyleLbl="revTx" presStyleIdx="1" presStyleCnt="6"/>
      <dgm:spPr/>
    </dgm:pt>
    <dgm:pt modelId="{8507E8E4-97D4-4AC9-B571-A5A6C8AAFA72}" type="pres">
      <dgm:prSet presAssocID="{74C6E4D2-4230-41C6-82B5-5460BBD436FA}" presName="vert1" presStyleCnt="0"/>
      <dgm:spPr/>
    </dgm:pt>
    <dgm:pt modelId="{8CF463E9-D2F6-469B-A6E4-CB4E29D38F26}" type="pres">
      <dgm:prSet presAssocID="{3A37FC92-5446-49FB-A2F2-C8063E055CEC}" presName="thickLine" presStyleLbl="alignNode1" presStyleIdx="2" presStyleCnt="6"/>
      <dgm:spPr/>
    </dgm:pt>
    <dgm:pt modelId="{43A92F1B-4811-4825-91FB-85B5ACE8D766}" type="pres">
      <dgm:prSet presAssocID="{3A37FC92-5446-49FB-A2F2-C8063E055CEC}" presName="horz1" presStyleCnt="0"/>
      <dgm:spPr/>
    </dgm:pt>
    <dgm:pt modelId="{7887C053-E26A-4EE0-8557-061C3F7087C0}" type="pres">
      <dgm:prSet presAssocID="{3A37FC92-5446-49FB-A2F2-C8063E055CEC}" presName="tx1" presStyleLbl="revTx" presStyleIdx="2" presStyleCnt="6"/>
      <dgm:spPr/>
    </dgm:pt>
    <dgm:pt modelId="{0A37B5D3-50DA-4085-9923-91C7D409835E}" type="pres">
      <dgm:prSet presAssocID="{3A37FC92-5446-49FB-A2F2-C8063E055CEC}" presName="vert1" presStyleCnt="0"/>
      <dgm:spPr/>
    </dgm:pt>
    <dgm:pt modelId="{6E14AF97-3711-419A-82B4-B48E6B56B64A}" type="pres">
      <dgm:prSet presAssocID="{A5231735-B2C5-4164-8804-D6248AB0AA63}" presName="thickLine" presStyleLbl="alignNode1" presStyleIdx="3" presStyleCnt="6"/>
      <dgm:spPr/>
    </dgm:pt>
    <dgm:pt modelId="{19E8A451-0F2A-401B-BA58-48B4C8EA7505}" type="pres">
      <dgm:prSet presAssocID="{A5231735-B2C5-4164-8804-D6248AB0AA63}" presName="horz1" presStyleCnt="0"/>
      <dgm:spPr/>
    </dgm:pt>
    <dgm:pt modelId="{DE640704-2308-493F-A9D5-3F6A0CF772A8}" type="pres">
      <dgm:prSet presAssocID="{A5231735-B2C5-4164-8804-D6248AB0AA63}" presName="tx1" presStyleLbl="revTx" presStyleIdx="3" presStyleCnt="6"/>
      <dgm:spPr/>
    </dgm:pt>
    <dgm:pt modelId="{236F7742-C3C7-4503-8C41-8C3DDC394759}" type="pres">
      <dgm:prSet presAssocID="{A5231735-B2C5-4164-8804-D6248AB0AA63}" presName="vert1" presStyleCnt="0"/>
      <dgm:spPr/>
    </dgm:pt>
    <dgm:pt modelId="{12A0EC0B-B2A7-4835-8916-BF9C8360F91D}" type="pres">
      <dgm:prSet presAssocID="{7DBEF38F-D39F-4CB7-BDE3-5CEFCD89E55C}" presName="thickLine" presStyleLbl="alignNode1" presStyleIdx="4" presStyleCnt="6"/>
      <dgm:spPr/>
    </dgm:pt>
    <dgm:pt modelId="{B6F08555-260D-46D8-9E0E-19526AAA0027}" type="pres">
      <dgm:prSet presAssocID="{7DBEF38F-D39F-4CB7-BDE3-5CEFCD89E55C}" presName="horz1" presStyleCnt="0"/>
      <dgm:spPr/>
    </dgm:pt>
    <dgm:pt modelId="{F7848BB1-34BF-4CC4-A515-C1DF323752BA}" type="pres">
      <dgm:prSet presAssocID="{7DBEF38F-D39F-4CB7-BDE3-5CEFCD89E55C}" presName="tx1" presStyleLbl="revTx" presStyleIdx="4" presStyleCnt="6"/>
      <dgm:spPr/>
    </dgm:pt>
    <dgm:pt modelId="{0ED84494-F1C6-47E4-B894-0B768D5A4D5F}" type="pres">
      <dgm:prSet presAssocID="{7DBEF38F-D39F-4CB7-BDE3-5CEFCD89E55C}" presName="vert1" presStyleCnt="0"/>
      <dgm:spPr/>
    </dgm:pt>
    <dgm:pt modelId="{3512FF40-E0C5-420A-90E5-BA5464AB4261}" type="pres">
      <dgm:prSet presAssocID="{E22FA42F-C552-49AF-908D-AB24CD5EEC46}" presName="thickLine" presStyleLbl="alignNode1" presStyleIdx="5" presStyleCnt="6"/>
      <dgm:spPr/>
    </dgm:pt>
    <dgm:pt modelId="{D0F6CCC8-B166-4ABB-A909-5A448E9DB405}" type="pres">
      <dgm:prSet presAssocID="{E22FA42F-C552-49AF-908D-AB24CD5EEC46}" presName="horz1" presStyleCnt="0"/>
      <dgm:spPr/>
    </dgm:pt>
    <dgm:pt modelId="{0F5C88CF-52FA-463C-A701-97606072076F}" type="pres">
      <dgm:prSet presAssocID="{E22FA42F-C552-49AF-908D-AB24CD5EEC46}" presName="tx1" presStyleLbl="revTx" presStyleIdx="5" presStyleCnt="6"/>
      <dgm:spPr/>
    </dgm:pt>
    <dgm:pt modelId="{A1F8A65B-7031-4B00-8EF9-523F35ED562E}" type="pres">
      <dgm:prSet presAssocID="{E22FA42F-C552-49AF-908D-AB24CD5EEC46}" presName="vert1" presStyleCnt="0"/>
      <dgm:spPr/>
    </dgm:pt>
  </dgm:ptLst>
  <dgm:cxnLst>
    <dgm:cxn modelId="{92E75401-8C4D-4BA7-807B-7A21AA98EE5B}" srcId="{B83DD7AC-5D3B-413B-9CB6-4D1A257BA1E8}" destId="{DF1135C2-125C-4FF7-B364-15D033CBB84A}" srcOrd="0" destOrd="0" parTransId="{EB1FF6D2-A9C7-4110-B19D-30D37B459112}" sibTransId="{D33DB40D-7353-487A-8D22-6C9B00B84F40}"/>
    <dgm:cxn modelId="{72697A22-0B8C-4ADC-8BA2-6E7C78C6CDA0}" type="presOf" srcId="{74C6E4D2-4230-41C6-82B5-5460BBD436FA}" destId="{CF99EE1A-F399-4FBA-93EE-9AC07CBDE9BE}" srcOrd="0" destOrd="0" presId="urn:microsoft.com/office/officeart/2008/layout/LinedList"/>
    <dgm:cxn modelId="{BD21E825-5B39-4474-B856-AB44469CD85E}" type="presOf" srcId="{A5231735-B2C5-4164-8804-D6248AB0AA63}" destId="{DE640704-2308-493F-A9D5-3F6A0CF772A8}" srcOrd="0" destOrd="0" presId="urn:microsoft.com/office/officeart/2008/layout/LinedList"/>
    <dgm:cxn modelId="{D5253D5F-E6ED-4660-A07E-AAAA1C54971C}" type="presOf" srcId="{3A37FC92-5446-49FB-A2F2-C8063E055CEC}" destId="{7887C053-E26A-4EE0-8557-061C3F7087C0}" srcOrd="0" destOrd="0" presId="urn:microsoft.com/office/officeart/2008/layout/LinedList"/>
    <dgm:cxn modelId="{0DE6186A-E24D-4008-B130-6AFBCCB6AD19}" srcId="{B83DD7AC-5D3B-413B-9CB6-4D1A257BA1E8}" destId="{E22FA42F-C552-49AF-908D-AB24CD5EEC46}" srcOrd="5" destOrd="0" parTransId="{A93746E8-731A-470B-BDE3-8C2B248B0503}" sibTransId="{53453FA5-D858-430D-8AAE-710EAA7B9183}"/>
    <dgm:cxn modelId="{54EE6987-101A-4F4E-A8B7-147938136EDA}" type="presOf" srcId="{7DBEF38F-D39F-4CB7-BDE3-5CEFCD89E55C}" destId="{F7848BB1-34BF-4CC4-A515-C1DF323752BA}" srcOrd="0" destOrd="0" presId="urn:microsoft.com/office/officeart/2008/layout/LinedList"/>
    <dgm:cxn modelId="{21BDEC8E-8A67-46D3-8B01-CCAE555F4771}" srcId="{B83DD7AC-5D3B-413B-9CB6-4D1A257BA1E8}" destId="{3A37FC92-5446-49FB-A2F2-C8063E055CEC}" srcOrd="2" destOrd="0" parTransId="{14478893-AB13-4A12-9F7E-5B4FFA2CD487}" sibTransId="{102046AF-319A-465F-9660-9962C080DC96}"/>
    <dgm:cxn modelId="{AECF8C90-4F33-47CF-99D9-A262D8A3A53E}" srcId="{B83DD7AC-5D3B-413B-9CB6-4D1A257BA1E8}" destId="{74C6E4D2-4230-41C6-82B5-5460BBD436FA}" srcOrd="1" destOrd="0" parTransId="{479A4D5B-7998-4F20-9D63-2F8A18DB16C3}" sibTransId="{6526AEC5-237A-4968-8F44-59245FBF28AA}"/>
    <dgm:cxn modelId="{BD643DAD-AEFC-47F4-9DF8-5A5292DE4A54}" type="presOf" srcId="{E22FA42F-C552-49AF-908D-AB24CD5EEC46}" destId="{0F5C88CF-52FA-463C-A701-97606072076F}" srcOrd="0" destOrd="0" presId="urn:microsoft.com/office/officeart/2008/layout/LinedList"/>
    <dgm:cxn modelId="{C6E76EB8-F451-44D6-9DF7-595CD017D9F1}" type="presOf" srcId="{DF1135C2-125C-4FF7-B364-15D033CBB84A}" destId="{2C27168F-841A-4A62-8CD2-23A93ED0F84C}" srcOrd="0" destOrd="0" presId="urn:microsoft.com/office/officeart/2008/layout/LinedList"/>
    <dgm:cxn modelId="{B2B50ABF-D092-4BF1-B710-D57924B3B51C}" type="presOf" srcId="{B83DD7AC-5D3B-413B-9CB6-4D1A257BA1E8}" destId="{D7476708-4371-45D9-8818-06CB0F23876F}" srcOrd="0" destOrd="0" presId="urn:microsoft.com/office/officeart/2008/layout/LinedList"/>
    <dgm:cxn modelId="{538BC4C0-2FC5-4E29-BCF7-2A50D8135E43}" srcId="{B83DD7AC-5D3B-413B-9CB6-4D1A257BA1E8}" destId="{A5231735-B2C5-4164-8804-D6248AB0AA63}" srcOrd="3" destOrd="0" parTransId="{66DC751E-D968-4CA4-AE3A-D9933A7FDFB3}" sibTransId="{369A832E-29C3-4E1E-BF88-A0262AC927DC}"/>
    <dgm:cxn modelId="{AE6DC0E1-322C-4A8A-AA57-CA3C3268B588}" srcId="{B83DD7AC-5D3B-413B-9CB6-4D1A257BA1E8}" destId="{7DBEF38F-D39F-4CB7-BDE3-5CEFCD89E55C}" srcOrd="4" destOrd="0" parTransId="{4E0F9154-B587-4F3E-8136-B48F6C8ADFEB}" sibTransId="{B5AB8CC6-E2C7-4E23-AFE7-EC38E595348D}"/>
    <dgm:cxn modelId="{B1A1C9B6-0EFD-4B92-9570-F17B20165C7C}" type="presParOf" srcId="{D7476708-4371-45D9-8818-06CB0F23876F}" destId="{2E964543-A089-457A-AB4A-3ED9FFD6F8E5}" srcOrd="0" destOrd="0" presId="urn:microsoft.com/office/officeart/2008/layout/LinedList"/>
    <dgm:cxn modelId="{F62BD145-DB7D-429A-8AE7-7E0A256FD478}" type="presParOf" srcId="{D7476708-4371-45D9-8818-06CB0F23876F}" destId="{77B3DF50-E538-43B0-BF52-8615E497FE01}" srcOrd="1" destOrd="0" presId="urn:microsoft.com/office/officeart/2008/layout/LinedList"/>
    <dgm:cxn modelId="{A8D60FB2-DB12-41B5-8C8F-2F914B3E1838}" type="presParOf" srcId="{77B3DF50-E538-43B0-BF52-8615E497FE01}" destId="{2C27168F-841A-4A62-8CD2-23A93ED0F84C}" srcOrd="0" destOrd="0" presId="urn:microsoft.com/office/officeart/2008/layout/LinedList"/>
    <dgm:cxn modelId="{23738B1A-FCBD-4DB3-8578-3639DC5061C1}" type="presParOf" srcId="{77B3DF50-E538-43B0-BF52-8615E497FE01}" destId="{7D1EE1C0-7814-4AD7-90AC-B9E07B416B58}" srcOrd="1" destOrd="0" presId="urn:microsoft.com/office/officeart/2008/layout/LinedList"/>
    <dgm:cxn modelId="{A6C4AF69-D437-4300-8ABF-16FCA02BB378}" type="presParOf" srcId="{D7476708-4371-45D9-8818-06CB0F23876F}" destId="{5F71DE99-98D8-4BD6-AA97-C29B6C96D7ED}" srcOrd="2" destOrd="0" presId="urn:microsoft.com/office/officeart/2008/layout/LinedList"/>
    <dgm:cxn modelId="{59AFA55A-772F-4B96-861E-F4F85BFF348C}" type="presParOf" srcId="{D7476708-4371-45D9-8818-06CB0F23876F}" destId="{08F36452-B081-49DF-94BA-1D1657C34C5A}" srcOrd="3" destOrd="0" presId="urn:microsoft.com/office/officeart/2008/layout/LinedList"/>
    <dgm:cxn modelId="{505ABC3C-8B75-4CBD-B244-9EF5BD22F756}" type="presParOf" srcId="{08F36452-B081-49DF-94BA-1D1657C34C5A}" destId="{CF99EE1A-F399-4FBA-93EE-9AC07CBDE9BE}" srcOrd="0" destOrd="0" presId="urn:microsoft.com/office/officeart/2008/layout/LinedList"/>
    <dgm:cxn modelId="{E3D25366-0842-4958-ABAB-76CE50679C73}" type="presParOf" srcId="{08F36452-B081-49DF-94BA-1D1657C34C5A}" destId="{8507E8E4-97D4-4AC9-B571-A5A6C8AAFA72}" srcOrd="1" destOrd="0" presId="urn:microsoft.com/office/officeart/2008/layout/LinedList"/>
    <dgm:cxn modelId="{0251B177-ACC5-4917-8BC0-36FCECD441F2}" type="presParOf" srcId="{D7476708-4371-45D9-8818-06CB0F23876F}" destId="{8CF463E9-D2F6-469B-A6E4-CB4E29D38F26}" srcOrd="4" destOrd="0" presId="urn:microsoft.com/office/officeart/2008/layout/LinedList"/>
    <dgm:cxn modelId="{F56B66AD-A362-430C-8D68-F1701DBCA6E0}" type="presParOf" srcId="{D7476708-4371-45D9-8818-06CB0F23876F}" destId="{43A92F1B-4811-4825-91FB-85B5ACE8D766}" srcOrd="5" destOrd="0" presId="urn:microsoft.com/office/officeart/2008/layout/LinedList"/>
    <dgm:cxn modelId="{5F88FB51-5A5C-42C8-A657-F64D87593139}" type="presParOf" srcId="{43A92F1B-4811-4825-91FB-85B5ACE8D766}" destId="{7887C053-E26A-4EE0-8557-061C3F7087C0}" srcOrd="0" destOrd="0" presId="urn:microsoft.com/office/officeart/2008/layout/LinedList"/>
    <dgm:cxn modelId="{543731C9-4D42-4B03-9B1F-038CC5D8E9F0}" type="presParOf" srcId="{43A92F1B-4811-4825-91FB-85B5ACE8D766}" destId="{0A37B5D3-50DA-4085-9923-91C7D409835E}" srcOrd="1" destOrd="0" presId="urn:microsoft.com/office/officeart/2008/layout/LinedList"/>
    <dgm:cxn modelId="{CB0A681F-A5B5-4F2D-9463-8302C1C77ED9}" type="presParOf" srcId="{D7476708-4371-45D9-8818-06CB0F23876F}" destId="{6E14AF97-3711-419A-82B4-B48E6B56B64A}" srcOrd="6" destOrd="0" presId="urn:microsoft.com/office/officeart/2008/layout/LinedList"/>
    <dgm:cxn modelId="{BCA29BA4-C838-45FE-9ACE-D13CC5912ADC}" type="presParOf" srcId="{D7476708-4371-45D9-8818-06CB0F23876F}" destId="{19E8A451-0F2A-401B-BA58-48B4C8EA7505}" srcOrd="7" destOrd="0" presId="urn:microsoft.com/office/officeart/2008/layout/LinedList"/>
    <dgm:cxn modelId="{89EAC295-C1EF-4FB3-8A7B-AABAB4A07B2E}" type="presParOf" srcId="{19E8A451-0F2A-401B-BA58-48B4C8EA7505}" destId="{DE640704-2308-493F-A9D5-3F6A0CF772A8}" srcOrd="0" destOrd="0" presId="urn:microsoft.com/office/officeart/2008/layout/LinedList"/>
    <dgm:cxn modelId="{7E3E791E-DDF8-4012-ABF0-CBEEA22C203B}" type="presParOf" srcId="{19E8A451-0F2A-401B-BA58-48B4C8EA7505}" destId="{236F7742-C3C7-4503-8C41-8C3DDC394759}" srcOrd="1" destOrd="0" presId="urn:microsoft.com/office/officeart/2008/layout/LinedList"/>
    <dgm:cxn modelId="{B9E13573-4E39-447A-8675-16ADB14E532A}" type="presParOf" srcId="{D7476708-4371-45D9-8818-06CB0F23876F}" destId="{12A0EC0B-B2A7-4835-8916-BF9C8360F91D}" srcOrd="8" destOrd="0" presId="urn:microsoft.com/office/officeart/2008/layout/LinedList"/>
    <dgm:cxn modelId="{6A2DC91A-D358-4709-8D51-2117486F659F}" type="presParOf" srcId="{D7476708-4371-45D9-8818-06CB0F23876F}" destId="{B6F08555-260D-46D8-9E0E-19526AAA0027}" srcOrd="9" destOrd="0" presId="urn:microsoft.com/office/officeart/2008/layout/LinedList"/>
    <dgm:cxn modelId="{280AC6E2-9320-4203-8BD9-73062D105B4B}" type="presParOf" srcId="{B6F08555-260D-46D8-9E0E-19526AAA0027}" destId="{F7848BB1-34BF-4CC4-A515-C1DF323752BA}" srcOrd="0" destOrd="0" presId="urn:microsoft.com/office/officeart/2008/layout/LinedList"/>
    <dgm:cxn modelId="{D5CA97BF-8AFA-4D75-AABC-C4B99CF2272D}" type="presParOf" srcId="{B6F08555-260D-46D8-9E0E-19526AAA0027}" destId="{0ED84494-F1C6-47E4-B894-0B768D5A4D5F}" srcOrd="1" destOrd="0" presId="urn:microsoft.com/office/officeart/2008/layout/LinedList"/>
    <dgm:cxn modelId="{6FBDF408-34D5-494B-A3FC-0E43A691DCE7}" type="presParOf" srcId="{D7476708-4371-45D9-8818-06CB0F23876F}" destId="{3512FF40-E0C5-420A-90E5-BA5464AB4261}" srcOrd="10" destOrd="0" presId="urn:microsoft.com/office/officeart/2008/layout/LinedList"/>
    <dgm:cxn modelId="{6C88320E-6829-4D9E-B50A-8A72D344DBE6}" type="presParOf" srcId="{D7476708-4371-45D9-8818-06CB0F23876F}" destId="{D0F6CCC8-B166-4ABB-A909-5A448E9DB405}" srcOrd="11" destOrd="0" presId="urn:microsoft.com/office/officeart/2008/layout/LinedList"/>
    <dgm:cxn modelId="{FBBA96EB-50C2-4DE2-BDC4-285A3D12D44E}" type="presParOf" srcId="{D0F6CCC8-B166-4ABB-A909-5A448E9DB405}" destId="{0F5C88CF-52FA-463C-A701-97606072076F}" srcOrd="0" destOrd="0" presId="urn:microsoft.com/office/officeart/2008/layout/LinedList"/>
    <dgm:cxn modelId="{3C3F4F4A-0F34-42D9-A543-C611E0628762}" type="presParOf" srcId="{D0F6CCC8-B166-4ABB-A909-5A448E9DB405}" destId="{A1F8A65B-7031-4B00-8EF9-523F35ED562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907F1-F981-420D-8949-C889FDC31E9E}">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3B186-B03F-4AA2-919E-08EF7E6B1D29}">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Business Overview.</a:t>
          </a:r>
        </a:p>
      </dsp:txBody>
      <dsp:txXfrm>
        <a:off x="333914" y="2276522"/>
        <a:ext cx="1800000" cy="720000"/>
      </dsp:txXfrm>
    </dsp:sp>
    <dsp:sp modelId="{B892088C-777A-4661-9BCD-2D4422BCDBD0}">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36EF33-E360-4B58-9F94-2810AB99B210}">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a:t>Business Problem.</a:t>
          </a:r>
        </a:p>
      </dsp:txBody>
      <dsp:txXfrm>
        <a:off x="2448914" y="2276522"/>
        <a:ext cx="1800000" cy="720000"/>
      </dsp:txXfrm>
    </dsp:sp>
    <dsp:sp modelId="{30FF9A54-B668-42FF-BF86-7B13F495011E}">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53E4A-4166-448A-BFD1-D3389EA401FC}">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Data Modelling Challenges.</a:t>
          </a:r>
        </a:p>
      </dsp:txBody>
      <dsp:txXfrm>
        <a:off x="4563914" y="2276522"/>
        <a:ext cx="1800000" cy="720000"/>
      </dsp:txXfrm>
    </dsp:sp>
    <dsp:sp modelId="{07317144-EE21-4466-9095-F5C87B925388}">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FFBAD-4196-40E4-9C37-AE3A0521517D}">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Overview Of Dashboard.</a:t>
          </a:r>
        </a:p>
      </dsp:txBody>
      <dsp:txXfrm>
        <a:off x="6678914" y="2276522"/>
        <a:ext cx="1800000" cy="720000"/>
      </dsp:txXfrm>
    </dsp:sp>
    <dsp:sp modelId="{E228996C-368E-4C90-801A-CB403ED09653}">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F4DFB-E8A7-4A70-BB84-160089327FAA}">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Conclusion And Suggestion.</a:t>
          </a:r>
        </a:p>
      </dsp:txBody>
      <dsp:txXfrm>
        <a:off x="8793914" y="227652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109A7-1930-464E-95B6-C119CA2876C2}">
      <dsp:nvSpPr>
        <dsp:cNvPr id="0" name=""/>
        <dsp:cNvSpPr/>
      </dsp:nvSpPr>
      <dsp:spPr>
        <a:xfrm>
          <a:off x="0" y="4373"/>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C4A80-9CE7-4F32-BB8D-D743DE87114D}">
      <dsp:nvSpPr>
        <dsp:cNvPr id="0" name=""/>
        <dsp:cNvSpPr/>
      </dsp:nvSpPr>
      <dsp:spPr>
        <a:xfrm>
          <a:off x="196215" y="0"/>
          <a:ext cx="45722" cy="919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8158E-5EC9-4281-8F31-115068FFE2A2}">
      <dsp:nvSpPr>
        <dsp:cNvPr id="0" name=""/>
        <dsp:cNvSpPr/>
      </dsp:nvSpPr>
      <dsp:spPr>
        <a:xfrm>
          <a:off x="1075937" y="4373"/>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i="0" kern="1200" dirty="0">
              <a:solidFill>
                <a:schemeClr val="tx1"/>
              </a:solidFill>
              <a:effectLst/>
            </a:rPr>
            <a:t>The aim of this project is to analyze employee retention and attrition rates with the organization and provide insights to the HR team for developing effective retention strategies.</a:t>
          </a:r>
          <a:endParaRPr lang="en-US" sz="1600" b="1" kern="1200" dirty="0">
            <a:solidFill>
              <a:schemeClr val="tx1"/>
            </a:solidFill>
            <a:latin typeface="Abadi" panose="020B0604020104020204" pitchFamily="34" charset="0"/>
          </a:endParaRPr>
        </a:p>
      </dsp:txBody>
      <dsp:txXfrm>
        <a:off x="1075937" y="4373"/>
        <a:ext cx="9384417" cy="931547"/>
      </dsp:txXfrm>
    </dsp:sp>
    <dsp:sp modelId="{523DC2AC-089A-4691-AD02-1FFE4AD05104}">
      <dsp:nvSpPr>
        <dsp:cNvPr id="0" name=""/>
        <dsp:cNvSpPr/>
      </dsp:nvSpPr>
      <dsp:spPr>
        <a:xfrm>
          <a:off x="0" y="1168808"/>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794C4-E61C-4AD3-A111-669E935732D5}">
      <dsp:nvSpPr>
        <dsp:cNvPr id="0" name=""/>
        <dsp:cNvSpPr/>
      </dsp:nvSpPr>
      <dsp:spPr>
        <a:xfrm>
          <a:off x="281793" y="1378406"/>
          <a:ext cx="512351" cy="512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0CAFC-8607-46A3-AA02-CCA08282D078}">
      <dsp:nvSpPr>
        <dsp:cNvPr id="0" name=""/>
        <dsp:cNvSpPr/>
      </dsp:nvSpPr>
      <dsp:spPr>
        <a:xfrm>
          <a:off x="1075937" y="1168808"/>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Poor Work-Life Balance</a:t>
          </a:r>
          <a:r>
            <a:rPr lang="en-US" sz="1600" kern="1200" dirty="0">
              <a:latin typeface="Abadi" panose="020B0604020104020204" pitchFamily="34" charset="0"/>
            </a:rPr>
            <a:t>: If certain job roles have a poor work-life balance score, this could lead to burnout and increase turnover.</a:t>
          </a:r>
        </a:p>
      </dsp:txBody>
      <dsp:txXfrm>
        <a:off x="1075937" y="1168808"/>
        <a:ext cx="9384417" cy="931547"/>
      </dsp:txXfrm>
    </dsp:sp>
    <dsp:sp modelId="{B0C31D5A-D2BA-474D-9CA3-7A3C18CEE140}">
      <dsp:nvSpPr>
        <dsp:cNvPr id="0" name=""/>
        <dsp:cNvSpPr/>
      </dsp:nvSpPr>
      <dsp:spPr>
        <a:xfrm>
          <a:off x="0" y="2333242"/>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BE039-48CB-4BAF-A1A9-DFBEDA30DFD5}">
      <dsp:nvSpPr>
        <dsp:cNvPr id="0" name=""/>
        <dsp:cNvSpPr/>
      </dsp:nvSpPr>
      <dsp:spPr>
        <a:xfrm>
          <a:off x="281793" y="2542840"/>
          <a:ext cx="512351" cy="512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177C29-D604-4EA8-A8DF-DEC1198787F5}">
      <dsp:nvSpPr>
        <dsp:cNvPr id="0" name=""/>
        <dsp:cNvSpPr/>
      </dsp:nvSpPr>
      <dsp:spPr>
        <a:xfrm>
          <a:off x="1075937" y="2333242"/>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Mismatch of Job Roles and Educational Background</a:t>
          </a:r>
          <a:r>
            <a:rPr lang="en-US" sz="1600" kern="1200" dirty="0">
              <a:latin typeface="Abadi" panose="020B0604020104020204" pitchFamily="34" charset="0"/>
            </a:rPr>
            <a:t>: Employees may feel underutilized or unchallenged if their educational background does not align with their job role, leading to job dissatisfaction and potential turnover.</a:t>
          </a:r>
        </a:p>
      </dsp:txBody>
      <dsp:txXfrm>
        <a:off x="1075937" y="2333242"/>
        <a:ext cx="9384417" cy="931547"/>
      </dsp:txXfrm>
    </dsp:sp>
    <dsp:sp modelId="{1A99A8A4-4651-4BE0-8B47-E8931DD9A7E3}">
      <dsp:nvSpPr>
        <dsp:cNvPr id="0" name=""/>
        <dsp:cNvSpPr/>
      </dsp:nvSpPr>
      <dsp:spPr>
        <a:xfrm>
          <a:off x="0" y="3497677"/>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9E2D0-3CD8-4316-BC04-DC74D2341CB2}">
      <dsp:nvSpPr>
        <dsp:cNvPr id="0" name=""/>
        <dsp:cNvSpPr/>
      </dsp:nvSpPr>
      <dsp:spPr>
        <a:xfrm>
          <a:off x="281793" y="3707275"/>
          <a:ext cx="512351" cy="512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985ADF-A5DC-4085-A972-286A30DA192E}">
      <dsp:nvSpPr>
        <dsp:cNvPr id="0" name=""/>
        <dsp:cNvSpPr/>
      </dsp:nvSpPr>
      <dsp:spPr>
        <a:xfrm>
          <a:off x="1075937" y="3497677"/>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Ineffective Onboarding and Recruitment</a:t>
          </a:r>
          <a:r>
            <a:rPr lang="en-US" sz="1600" kern="1200" dirty="0">
              <a:latin typeface="Abadi" panose="020B0604020104020204" pitchFamily="34" charset="0"/>
            </a:rPr>
            <a:t>: The trendline comparing monthly new hires versus attrition could reveal problems with the onboarding process or with how well new hires are matched to their roles.</a:t>
          </a:r>
        </a:p>
      </dsp:txBody>
      <dsp:txXfrm>
        <a:off x="1075937" y="3497677"/>
        <a:ext cx="9384417" cy="931547"/>
      </dsp:txXfrm>
    </dsp:sp>
    <dsp:sp modelId="{F01C1A74-2176-4D50-A927-05664FBDF9E5}">
      <dsp:nvSpPr>
        <dsp:cNvPr id="0" name=""/>
        <dsp:cNvSpPr/>
      </dsp:nvSpPr>
      <dsp:spPr>
        <a:xfrm>
          <a:off x="0" y="4662111"/>
          <a:ext cx="10460355" cy="9315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F5219-5121-4029-8183-4A89AF1B0D42}">
      <dsp:nvSpPr>
        <dsp:cNvPr id="0" name=""/>
        <dsp:cNvSpPr/>
      </dsp:nvSpPr>
      <dsp:spPr>
        <a:xfrm>
          <a:off x="281793" y="4871710"/>
          <a:ext cx="512351" cy="512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26CA7-5CCF-4ED5-A8F8-4B1AE007B7A5}">
      <dsp:nvSpPr>
        <dsp:cNvPr id="0" name=""/>
        <dsp:cNvSpPr/>
      </dsp:nvSpPr>
      <dsp:spPr>
        <a:xfrm>
          <a:off x="1075937" y="4662111"/>
          <a:ext cx="9384417" cy="931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9" tIns="98589" rIns="98589" bIns="98589"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Abadi" panose="020B0604020104020204" pitchFamily="34" charset="0"/>
            </a:rPr>
            <a:t>Low Job Satisfaction</a:t>
          </a:r>
          <a:r>
            <a:rPr lang="en-US" sz="1600" kern="1200" dirty="0">
              <a:latin typeface="Abadi" panose="020B0604020104020204" pitchFamily="34" charset="0"/>
            </a:rPr>
            <a:t>: Department or role-wise job satisfaction ratings can highlight areas where employees are not happy with their jobs, which is a direct predictor of turnover.</a:t>
          </a:r>
        </a:p>
      </dsp:txBody>
      <dsp:txXfrm>
        <a:off x="1075937" y="4662111"/>
        <a:ext cx="9384417" cy="931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CF0D9-4D9E-4D5F-8C92-5885F1562D53}">
      <dsp:nvSpPr>
        <dsp:cNvPr id="0" name=""/>
        <dsp:cNvSpPr/>
      </dsp:nvSpPr>
      <dsp:spPr>
        <a:xfrm>
          <a:off x="0" y="4734"/>
          <a:ext cx="7063274" cy="4832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Average Attrition Rate For All Departments </a:t>
          </a:r>
          <a:endParaRPr lang="en-US" sz="2000" kern="1200" dirty="0"/>
        </a:p>
      </dsp:txBody>
      <dsp:txXfrm>
        <a:off x="23588" y="28322"/>
        <a:ext cx="7016098" cy="436034"/>
      </dsp:txXfrm>
    </dsp:sp>
    <dsp:sp modelId="{D47E379E-465D-4F90-BB56-C8BD4997525E}">
      <dsp:nvSpPr>
        <dsp:cNvPr id="0" name=""/>
        <dsp:cNvSpPr/>
      </dsp:nvSpPr>
      <dsp:spPr>
        <a:xfrm>
          <a:off x="0" y="528264"/>
          <a:ext cx="7063274" cy="483210"/>
        </a:xfrm>
        <a:prstGeom prst="roundRect">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Average Hourly Rate Of Male Research Scientist</a:t>
          </a:r>
          <a:endParaRPr lang="en-US" sz="2000" kern="1200" dirty="0"/>
        </a:p>
      </dsp:txBody>
      <dsp:txXfrm>
        <a:off x="23588" y="551852"/>
        <a:ext cx="7016098" cy="436034"/>
      </dsp:txXfrm>
    </dsp:sp>
    <dsp:sp modelId="{FFBC0064-FB19-498D-88AB-3668B17B0960}">
      <dsp:nvSpPr>
        <dsp:cNvPr id="0" name=""/>
        <dsp:cNvSpPr/>
      </dsp:nvSpPr>
      <dsp:spPr>
        <a:xfrm>
          <a:off x="0" y="1051794"/>
          <a:ext cx="7063274" cy="483210"/>
        </a:xfrm>
        <a:prstGeom prst="roundRect">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Attrition Rate Vs Monthly Income Stats</a:t>
          </a:r>
          <a:endParaRPr lang="en-US" sz="2000" kern="1200" dirty="0"/>
        </a:p>
      </dsp:txBody>
      <dsp:txXfrm>
        <a:off x="23588" y="1075382"/>
        <a:ext cx="7016098" cy="436034"/>
      </dsp:txXfrm>
    </dsp:sp>
    <dsp:sp modelId="{19AE147D-40F5-4342-AB7C-577335BFEECF}">
      <dsp:nvSpPr>
        <dsp:cNvPr id="0" name=""/>
        <dsp:cNvSpPr/>
      </dsp:nvSpPr>
      <dsp:spPr>
        <a:xfrm>
          <a:off x="0" y="1575324"/>
          <a:ext cx="7063274" cy="483210"/>
        </a:xfrm>
        <a:prstGeom prst="roundRect">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Average Working Years For Each Department</a:t>
          </a:r>
          <a:endParaRPr lang="en-US" sz="2000" kern="1200" dirty="0"/>
        </a:p>
      </dsp:txBody>
      <dsp:txXfrm>
        <a:off x="23588" y="1598912"/>
        <a:ext cx="7016098" cy="436034"/>
      </dsp:txXfrm>
    </dsp:sp>
    <dsp:sp modelId="{D389FD99-2EFC-4F1F-9103-7D3F49C5F490}">
      <dsp:nvSpPr>
        <dsp:cNvPr id="0" name=""/>
        <dsp:cNvSpPr/>
      </dsp:nvSpPr>
      <dsp:spPr>
        <a:xfrm>
          <a:off x="0" y="2098854"/>
          <a:ext cx="7063274" cy="483210"/>
        </a:xfrm>
        <a:prstGeom prst="roundRect">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Department Wise No Of Employees</a:t>
          </a:r>
          <a:endParaRPr lang="en-US" sz="2000" kern="1200" dirty="0"/>
        </a:p>
      </dsp:txBody>
      <dsp:txXfrm>
        <a:off x="23588" y="2122442"/>
        <a:ext cx="7016098" cy="436034"/>
      </dsp:txXfrm>
    </dsp:sp>
    <dsp:sp modelId="{30EA7F1F-6EB8-4A5F-B917-F0EBF110D20A}">
      <dsp:nvSpPr>
        <dsp:cNvPr id="0" name=""/>
        <dsp:cNvSpPr/>
      </dsp:nvSpPr>
      <dsp:spPr>
        <a:xfrm>
          <a:off x="0" y="2622384"/>
          <a:ext cx="7063274" cy="483210"/>
        </a:xfrm>
        <a:prstGeom prst="roundRect">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Count Of Employees Based On Educational Fields</a:t>
          </a:r>
          <a:endParaRPr lang="en-US" sz="2000" kern="1200" dirty="0"/>
        </a:p>
      </dsp:txBody>
      <dsp:txXfrm>
        <a:off x="23588" y="2645972"/>
        <a:ext cx="7016098" cy="436034"/>
      </dsp:txXfrm>
    </dsp:sp>
    <dsp:sp modelId="{2B4E1172-0FBB-4618-9274-708DF1A2A154}">
      <dsp:nvSpPr>
        <dsp:cNvPr id="0" name=""/>
        <dsp:cNvSpPr/>
      </dsp:nvSpPr>
      <dsp:spPr>
        <a:xfrm>
          <a:off x="0" y="3145914"/>
          <a:ext cx="7063274" cy="483210"/>
        </a:xfrm>
        <a:prstGeom prst="roundRect">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Job Role Vs Work Life Balance</a:t>
          </a:r>
          <a:endParaRPr lang="en-US" sz="2000" kern="1200" dirty="0"/>
        </a:p>
      </dsp:txBody>
      <dsp:txXfrm>
        <a:off x="23588" y="3169502"/>
        <a:ext cx="7016098" cy="436034"/>
      </dsp:txXfrm>
    </dsp:sp>
    <dsp:sp modelId="{F594E4A8-F52E-4320-8459-BB36B2689AFE}">
      <dsp:nvSpPr>
        <dsp:cNvPr id="0" name=""/>
        <dsp:cNvSpPr/>
      </dsp:nvSpPr>
      <dsp:spPr>
        <a:xfrm>
          <a:off x="0" y="3669445"/>
          <a:ext cx="7063274" cy="483210"/>
        </a:xfrm>
        <a:prstGeom prst="roundRect">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Attrition Rate Vs Year Since Last Promotion Relation</a:t>
          </a:r>
          <a:endParaRPr lang="en-US" sz="2000" kern="1200" dirty="0"/>
        </a:p>
      </dsp:txBody>
      <dsp:txXfrm>
        <a:off x="23588" y="3693033"/>
        <a:ext cx="7016098" cy="436034"/>
      </dsp:txXfrm>
    </dsp:sp>
    <dsp:sp modelId="{CB686A1C-8ED5-4EB4-ADEF-48777372260A}">
      <dsp:nvSpPr>
        <dsp:cNvPr id="0" name=""/>
        <dsp:cNvSpPr/>
      </dsp:nvSpPr>
      <dsp:spPr>
        <a:xfrm>
          <a:off x="0" y="4192975"/>
          <a:ext cx="7063274" cy="483210"/>
        </a:xfrm>
        <a:prstGeom prst="roundRect">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Gender Based Percentage Of Employee</a:t>
          </a:r>
          <a:endParaRPr lang="en-US" sz="2000" kern="1200" dirty="0"/>
        </a:p>
      </dsp:txBody>
      <dsp:txXfrm>
        <a:off x="23588" y="4216563"/>
        <a:ext cx="7016098" cy="436034"/>
      </dsp:txXfrm>
    </dsp:sp>
    <dsp:sp modelId="{7D84D88B-EF62-4895-BE4A-818E530857DE}">
      <dsp:nvSpPr>
        <dsp:cNvPr id="0" name=""/>
        <dsp:cNvSpPr/>
      </dsp:nvSpPr>
      <dsp:spPr>
        <a:xfrm>
          <a:off x="0" y="4716505"/>
          <a:ext cx="7063274" cy="483210"/>
        </a:xfrm>
        <a:prstGeom prst="roundRect">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Monthly New Hire Vs Attrition Trendline</a:t>
          </a:r>
          <a:endParaRPr lang="en-US" sz="2000" kern="1200" dirty="0"/>
        </a:p>
      </dsp:txBody>
      <dsp:txXfrm>
        <a:off x="23588" y="4740093"/>
        <a:ext cx="7016098" cy="436034"/>
      </dsp:txXfrm>
    </dsp:sp>
    <dsp:sp modelId="{03EC021B-4E5C-43BD-87F6-24823D6F50FC}">
      <dsp:nvSpPr>
        <dsp:cNvPr id="0" name=""/>
        <dsp:cNvSpPr/>
      </dsp:nvSpPr>
      <dsp:spPr>
        <a:xfrm>
          <a:off x="0" y="5240035"/>
          <a:ext cx="7063274" cy="483210"/>
        </a:xfrm>
        <a:prstGeom prst="roundRect">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Department / Job Role Wise Job Satisfaction</a:t>
          </a:r>
          <a:endParaRPr lang="en-US" sz="2000" kern="1200" dirty="0"/>
        </a:p>
      </dsp:txBody>
      <dsp:txXfrm>
        <a:off x="23588" y="5263623"/>
        <a:ext cx="7016098" cy="436034"/>
      </dsp:txXfrm>
    </dsp:sp>
    <dsp:sp modelId="{FC7AA7B7-38EF-4ED8-9165-79A614319E24}">
      <dsp:nvSpPr>
        <dsp:cNvPr id="0" name=""/>
        <dsp:cNvSpPr/>
      </dsp:nvSpPr>
      <dsp:spPr>
        <a:xfrm>
          <a:off x="0" y="5763565"/>
          <a:ext cx="7063274" cy="4832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Marital Status Wise Attrition</a:t>
          </a:r>
          <a:endParaRPr lang="en-US" sz="2000" kern="1200" dirty="0"/>
        </a:p>
      </dsp:txBody>
      <dsp:txXfrm>
        <a:off x="23588" y="5787153"/>
        <a:ext cx="7016098" cy="43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64543-A089-457A-AB4A-3ED9FFD6F8E5}">
      <dsp:nvSpPr>
        <dsp:cNvPr id="0" name=""/>
        <dsp:cNvSpPr/>
      </dsp:nvSpPr>
      <dsp:spPr>
        <a:xfrm>
          <a:off x="0" y="2338"/>
          <a:ext cx="1016812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7168F-841A-4A62-8CD2-23A93ED0F84C}">
      <dsp:nvSpPr>
        <dsp:cNvPr id="0" name=""/>
        <dsp:cNvSpPr/>
      </dsp:nvSpPr>
      <dsp:spPr>
        <a:xfrm>
          <a:off x="0" y="2338"/>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Based On The All Conclusions, The Following Strategic Suggestions Can Be Made To Improve Retention</a:t>
          </a:r>
          <a:r>
            <a:rPr lang="en-US" sz="2200" kern="1200" dirty="0"/>
            <a:t>:</a:t>
          </a:r>
        </a:p>
      </dsp:txBody>
      <dsp:txXfrm>
        <a:off x="0" y="2338"/>
        <a:ext cx="10168127" cy="797454"/>
      </dsp:txXfrm>
    </dsp:sp>
    <dsp:sp modelId="{5F71DE99-98D8-4BD6-AA97-C29B6C96D7ED}">
      <dsp:nvSpPr>
        <dsp:cNvPr id="0" name=""/>
        <dsp:cNvSpPr/>
      </dsp:nvSpPr>
      <dsp:spPr>
        <a:xfrm>
          <a:off x="0" y="799792"/>
          <a:ext cx="10168127"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9EE1A-F399-4FBA-93EE-9AC07CBDE9BE}">
      <dsp:nvSpPr>
        <dsp:cNvPr id="0" name=""/>
        <dsp:cNvSpPr/>
      </dsp:nvSpPr>
      <dsp:spPr>
        <a:xfrm>
          <a:off x="0" y="799792"/>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Review Compensation Structures</a:t>
          </a:r>
          <a:r>
            <a:rPr lang="en-US" sz="2200" kern="1200" dirty="0"/>
            <a:t>: Conduct A Market Analysis To Ensure Competitive And Fair Compensation For All Roles, With Adjustments Made Where Necessary.</a:t>
          </a:r>
        </a:p>
      </dsp:txBody>
      <dsp:txXfrm>
        <a:off x="0" y="799792"/>
        <a:ext cx="10168127" cy="797454"/>
      </dsp:txXfrm>
    </dsp:sp>
    <dsp:sp modelId="{8CF463E9-D2F6-469B-A6E4-CB4E29D38F26}">
      <dsp:nvSpPr>
        <dsp:cNvPr id="0" name=""/>
        <dsp:cNvSpPr/>
      </dsp:nvSpPr>
      <dsp:spPr>
        <a:xfrm>
          <a:off x="0" y="1597247"/>
          <a:ext cx="10168127"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7C053-E26A-4EE0-8557-061C3F7087C0}">
      <dsp:nvSpPr>
        <dsp:cNvPr id="0" name=""/>
        <dsp:cNvSpPr/>
      </dsp:nvSpPr>
      <dsp:spPr>
        <a:xfrm>
          <a:off x="0" y="1597247"/>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Enhance Career Development Programs</a:t>
          </a:r>
          <a:r>
            <a:rPr lang="en-US" sz="2200" kern="1200" dirty="0"/>
            <a:t>: Create Clear Career Pathways And Promote Continuous Learning And Development Opportunities.</a:t>
          </a:r>
        </a:p>
      </dsp:txBody>
      <dsp:txXfrm>
        <a:off x="0" y="1597247"/>
        <a:ext cx="10168127" cy="797454"/>
      </dsp:txXfrm>
    </dsp:sp>
    <dsp:sp modelId="{6E14AF97-3711-419A-82B4-B48E6B56B64A}">
      <dsp:nvSpPr>
        <dsp:cNvPr id="0" name=""/>
        <dsp:cNvSpPr/>
      </dsp:nvSpPr>
      <dsp:spPr>
        <a:xfrm>
          <a:off x="0" y="2394701"/>
          <a:ext cx="10168127"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640704-2308-493F-A9D5-3F6A0CF772A8}">
      <dsp:nvSpPr>
        <dsp:cNvPr id="0" name=""/>
        <dsp:cNvSpPr/>
      </dsp:nvSpPr>
      <dsp:spPr>
        <a:xfrm>
          <a:off x="0" y="2394701"/>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Improve Work-life Balance</a:t>
          </a:r>
          <a:r>
            <a:rPr lang="en-US" sz="2200" kern="1200" dirty="0"/>
            <a:t>: Implement Policies That Support Flexible Work Schedules, Telecommuting Options, And Ensure Workloads Are Manageable.</a:t>
          </a:r>
        </a:p>
      </dsp:txBody>
      <dsp:txXfrm>
        <a:off x="0" y="2394701"/>
        <a:ext cx="10168127" cy="797454"/>
      </dsp:txXfrm>
    </dsp:sp>
    <dsp:sp modelId="{12A0EC0B-B2A7-4835-8916-BF9C8360F91D}">
      <dsp:nvSpPr>
        <dsp:cNvPr id="0" name=""/>
        <dsp:cNvSpPr/>
      </dsp:nvSpPr>
      <dsp:spPr>
        <a:xfrm>
          <a:off x="0" y="3192155"/>
          <a:ext cx="10168127"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48BB1-34BF-4CC4-A515-C1DF323752BA}">
      <dsp:nvSpPr>
        <dsp:cNvPr id="0" name=""/>
        <dsp:cNvSpPr/>
      </dsp:nvSpPr>
      <dsp:spPr>
        <a:xfrm>
          <a:off x="0" y="3192155"/>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Refine Onboarding Processes</a:t>
          </a:r>
          <a:r>
            <a:rPr lang="en-US" sz="2200" kern="1200" dirty="0"/>
            <a:t>: Strengthen The Onboarding Program To Better Integrate New Hires Into The Company Culture And Clarify Role Expectations.</a:t>
          </a:r>
        </a:p>
      </dsp:txBody>
      <dsp:txXfrm>
        <a:off x="0" y="3192155"/>
        <a:ext cx="10168127" cy="797454"/>
      </dsp:txXfrm>
    </dsp:sp>
    <dsp:sp modelId="{3512FF40-E0C5-420A-90E5-BA5464AB4261}">
      <dsp:nvSpPr>
        <dsp:cNvPr id="0" name=""/>
        <dsp:cNvSpPr/>
      </dsp:nvSpPr>
      <dsp:spPr>
        <a:xfrm>
          <a:off x="0" y="3989610"/>
          <a:ext cx="10168127"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C88CF-52FA-463C-A701-97606072076F}">
      <dsp:nvSpPr>
        <dsp:cNvPr id="0" name=""/>
        <dsp:cNvSpPr/>
      </dsp:nvSpPr>
      <dsp:spPr>
        <a:xfrm>
          <a:off x="0" y="3989610"/>
          <a:ext cx="10168127" cy="79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Leadership Training</a:t>
          </a:r>
          <a:r>
            <a:rPr lang="en-US" sz="2200" kern="1200" dirty="0"/>
            <a:t>: Train Managers And Leaders In Effective People Management, Focusing On Communication, Feedback, And Recognition.</a:t>
          </a:r>
        </a:p>
      </dsp:txBody>
      <dsp:txXfrm>
        <a:off x="0" y="3989610"/>
        <a:ext cx="10168127" cy="7974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E567-0C67-9893-CC4F-870F2DFB9E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A94AAA-7B33-4E53-2875-581D9ED1E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9CDB23-D77C-51D8-B8AD-9D366A50F124}"/>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5" name="Footer Placeholder 4">
            <a:extLst>
              <a:ext uri="{FF2B5EF4-FFF2-40B4-BE49-F238E27FC236}">
                <a16:creationId xmlns:a16="http://schemas.microsoft.com/office/drawing/2014/main" id="{20760991-6599-C938-2617-3D1175F32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1BD7A-F606-A8A0-6E69-A776AEF05B6D}"/>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9141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E53B-829D-794A-46BB-214C32953C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433542-0AEE-4E95-BF90-90667F7836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FD07FF-89FF-5B6B-8325-F1D668FE3030}"/>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5" name="Footer Placeholder 4">
            <a:extLst>
              <a:ext uri="{FF2B5EF4-FFF2-40B4-BE49-F238E27FC236}">
                <a16:creationId xmlns:a16="http://schemas.microsoft.com/office/drawing/2014/main" id="{1E3946A7-385A-48AA-E6CD-B15C2EEB4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14C05-F093-D737-C4AC-9E24058AF66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5238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69C43-9D02-E478-B9A1-1898F83613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4EC02A-99CF-D2A6-541B-A5FA9E85F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01E128-F034-8CCB-A806-033D5DF31746}"/>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5" name="Footer Placeholder 4">
            <a:extLst>
              <a:ext uri="{FF2B5EF4-FFF2-40B4-BE49-F238E27FC236}">
                <a16:creationId xmlns:a16="http://schemas.microsoft.com/office/drawing/2014/main" id="{5B2D5F3A-4C3E-DFA2-F00B-33FCC19AD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F628F-1C9A-532C-4199-C404560E19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3040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3A33-8760-6F1F-7F0E-308BE159E7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FEF9B4-E2D0-9077-AF98-92865221A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691169-A09D-E239-D10A-C2DC49DFA647}"/>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5" name="Footer Placeholder 4">
            <a:extLst>
              <a:ext uri="{FF2B5EF4-FFF2-40B4-BE49-F238E27FC236}">
                <a16:creationId xmlns:a16="http://schemas.microsoft.com/office/drawing/2014/main" id="{FEDC1EA2-F23C-8DE5-A207-6C3F3988C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F33C4-9423-4613-4982-BED89D3649C5}"/>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9982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143D-7512-DBCD-C7DE-184D774D5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EB401E-5120-A371-BD1C-593A79F078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FDAB4-756C-15FB-6D8C-309271C1B93E}"/>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5" name="Footer Placeholder 4">
            <a:extLst>
              <a:ext uri="{FF2B5EF4-FFF2-40B4-BE49-F238E27FC236}">
                <a16:creationId xmlns:a16="http://schemas.microsoft.com/office/drawing/2014/main" id="{A98CE6C8-9B71-412C-D081-02287B18B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DB636-6AB1-BB7E-11BF-3FAB79F4DF4A}"/>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91354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C512-4AF5-B9BA-9911-9658604F42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989AF5-E7F1-8786-DCC2-844427394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807D41-519F-52B3-A7F4-B191B1A23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B1962F-182F-0B1A-116E-8A9260F8A789}"/>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6" name="Footer Placeholder 5">
            <a:extLst>
              <a:ext uri="{FF2B5EF4-FFF2-40B4-BE49-F238E27FC236}">
                <a16:creationId xmlns:a16="http://schemas.microsoft.com/office/drawing/2014/main" id="{FA2E479F-CF69-FACD-A2EF-5955C9C0A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8FF94-4116-73E4-16CB-87801A33E80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1057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E019-E7E4-FCAC-849D-55E83A0C3F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ED1410-FA39-B5B8-4DA4-319378A1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92667-B8F5-B387-85EC-AD98BCDDA8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22B1EE-903F-239C-F614-4DB84C51C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9546BB-7C7F-98C5-7B68-A7C797B26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5CB7D5-F352-053A-AED1-412F971484B3}"/>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8" name="Footer Placeholder 7">
            <a:extLst>
              <a:ext uri="{FF2B5EF4-FFF2-40B4-BE49-F238E27FC236}">
                <a16:creationId xmlns:a16="http://schemas.microsoft.com/office/drawing/2014/main" id="{11BBB0C3-7FF7-5043-837B-455E56D6BE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AC8DE3-37C5-48A2-7B43-A8B333A99446}"/>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2857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9C05-C256-8EBA-9994-F0B080BFAD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FCB27E-451C-4897-A46B-3B776DEAB800}"/>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4" name="Footer Placeholder 3">
            <a:extLst>
              <a:ext uri="{FF2B5EF4-FFF2-40B4-BE49-F238E27FC236}">
                <a16:creationId xmlns:a16="http://schemas.microsoft.com/office/drawing/2014/main" id="{333CCFC8-5E77-80AC-5DCF-0CEA1C7B91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BFFF7C-2381-B99B-13D0-3A9AC2B8D5A5}"/>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1515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E47965-9AE9-FC50-ED37-E4378FA3A39F}"/>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3" name="Footer Placeholder 2">
            <a:extLst>
              <a:ext uri="{FF2B5EF4-FFF2-40B4-BE49-F238E27FC236}">
                <a16:creationId xmlns:a16="http://schemas.microsoft.com/office/drawing/2014/main" id="{FCE42702-FC97-920C-1804-9CAB1AC8C2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A6C5CB-E718-2DB1-1830-0B13BFC8AA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0734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C54E-22F1-B84E-62F0-53C1BFCD9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FF53FE-76C3-C8A6-68CA-0A89700C62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F3021E-780F-4F56-CFEA-BA52ACD85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A3507-BF4A-9404-FA53-0C74339E074D}"/>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6" name="Footer Placeholder 5">
            <a:extLst>
              <a:ext uri="{FF2B5EF4-FFF2-40B4-BE49-F238E27FC236}">
                <a16:creationId xmlns:a16="http://schemas.microsoft.com/office/drawing/2014/main" id="{06CF342B-B40B-A06E-9A14-07457CF04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B77DD-A2C5-FBDF-8B4A-1F3819A2AE71}"/>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1682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4525-2B4C-6CEA-01AF-589060656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8C20F9-D371-9B52-9A8F-17B40376B6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785134-4710-4FAE-6BEE-FCB62880C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BF085-E3DD-381D-2648-B49667CF0EAB}"/>
              </a:ext>
            </a:extLst>
          </p:cNvPr>
          <p:cNvSpPr>
            <a:spLocks noGrp="1"/>
          </p:cNvSpPr>
          <p:nvPr>
            <p:ph type="dt" sz="half" idx="10"/>
          </p:nvPr>
        </p:nvSpPr>
        <p:spPr/>
        <p:txBody>
          <a:bodyPr/>
          <a:lstStyle/>
          <a:p>
            <a:fld id="{9D0D92BC-42A9-434B-8530-ADBF4485E407}" type="datetimeFigureOut">
              <a:rPr lang="en-US" smtClean="0"/>
              <a:t>1/6/2024</a:t>
            </a:fld>
            <a:endParaRPr lang="en-US"/>
          </a:p>
        </p:txBody>
      </p:sp>
      <p:sp>
        <p:nvSpPr>
          <p:cNvPr id="6" name="Footer Placeholder 5">
            <a:extLst>
              <a:ext uri="{FF2B5EF4-FFF2-40B4-BE49-F238E27FC236}">
                <a16:creationId xmlns:a16="http://schemas.microsoft.com/office/drawing/2014/main" id="{887F998E-06ED-F0B4-42F6-550D3F729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05F3E-6463-23A5-3682-AD03C32A9FA6}"/>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5594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50FB54-B3C7-2F50-B798-A7C436512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DC9BA4-48AC-01A9-56F6-B5E91507E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8E41B7-6489-03C0-3E88-D215BDBDE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D92BC-42A9-434B-8530-ADBF4485E407}" type="datetimeFigureOut">
              <a:rPr lang="en-US" smtClean="0"/>
              <a:pPr/>
              <a:t>1/6/2024</a:t>
            </a:fld>
            <a:endParaRPr lang="en-US" dirty="0"/>
          </a:p>
        </p:txBody>
      </p:sp>
      <p:sp>
        <p:nvSpPr>
          <p:cNvPr id="5" name="Footer Placeholder 4">
            <a:extLst>
              <a:ext uri="{FF2B5EF4-FFF2-40B4-BE49-F238E27FC236}">
                <a16:creationId xmlns:a16="http://schemas.microsoft.com/office/drawing/2014/main" id="{903431E4-2919-7E28-74D2-DEDB452F7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05F0B23-C243-D2BF-F9E3-98D45A326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754489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68EE2082-B615-9CC9-CC70-6E6C131219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11"/>
          <a:stretch/>
        </p:blipFill>
        <p:spPr>
          <a:xfrm>
            <a:off x="20" y="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B4E40C7-D3AB-54F6-0628-00C5E55DD5FE}"/>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600" b="0" i="0" u="none" strike="noStrike" cap="none" spc="0" normalizeH="0" baseline="0" noProof="0" dirty="0">
                <a:ln>
                  <a:noFill/>
                </a:ln>
                <a:solidFill>
                  <a:schemeClr val="tx1">
                    <a:lumMod val="85000"/>
                    <a:lumOff val="15000"/>
                  </a:schemeClr>
                </a:solidFill>
                <a:effectLst/>
                <a:uLnTx/>
                <a:uFillTx/>
                <a:latin typeface="+mj-lt"/>
                <a:ea typeface="+mj-ea"/>
                <a:cs typeface="+mj-cs"/>
              </a:rPr>
              <a:t>EMPLOYEE RETENTION</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22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dashboard">
            <a:extLst>
              <a:ext uri="{FF2B5EF4-FFF2-40B4-BE49-F238E27FC236}">
                <a16:creationId xmlns:a16="http://schemas.microsoft.com/office/drawing/2014/main" id="{16A252FA-9FB4-D1D1-50BF-8E0A3A907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98"/>
            <a:ext cx="12192000" cy="6885195"/>
          </a:xfrm>
          <a:prstGeom prst="rect">
            <a:avLst/>
          </a:prstGeom>
        </p:spPr>
      </p:pic>
    </p:spTree>
    <p:extLst>
      <p:ext uri="{BB962C8B-B14F-4D97-AF65-F5344CB8AC3E}">
        <p14:creationId xmlns:p14="http://schemas.microsoft.com/office/powerpoint/2010/main" val="220106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F30F7297-3E0F-CA7F-30C2-E739F899C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 y="0"/>
            <a:ext cx="12194832" cy="6857999"/>
          </a:xfrm>
          <a:prstGeom prst="rect">
            <a:avLst/>
          </a:prstGeom>
        </p:spPr>
      </p:pic>
    </p:spTree>
    <p:extLst>
      <p:ext uri="{BB962C8B-B14F-4D97-AF65-F5344CB8AC3E}">
        <p14:creationId xmlns:p14="http://schemas.microsoft.com/office/powerpoint/2010/main" val="3696089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 </a:t>
            </a:r>
          </a:p>
          <a:p>
            <a:pPr>
              <a:lnSpc>
                <a:spcPct val="90000"/>
              </a:lnSpc>
              <a:spcBef>
                <a:spcPct val="0"/>
              </a:spcBef>
              <a:spcAft>
                <a:spcPts val="600"/>
              </a:spcAft>
            </a:pPr>
            <a:r>
              <a:rPr lang="en-US" sz="3400" b="1" dirty="0">
                <a:solidFill>
                  <a:srgbClr val="FF0000"/>
                </a:solidFill>
                <a:latin typeface="+mj-lt"/>
                <a:ea typeface="+mj-ea"/>
                <a:cs typeface="+mj-cs"/>
              </a:rPr>
              <a:t>Average Attrition Rate For All Department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olorful circle with white text&#10;&#10;Description automatically generated">
            <a:extLst>
              <a:ext uri="{FF2B5EF4-FFF2-40B4-BE49-F238E27FC236}">
                <a16:creationId xmlns:a16="http://schemas.microsoft.com/office/drawing/2014/main" id="{F4356E46-CB71-8474-72E2-83304DABD534}"/>
              </a:ext>
            </a:extLst>
          </p:cNvPr>
          <p:cNvPicPr>
            <a:picLocks noChangeAspect="1"/>
          </p:cNvPicPr>
          <p:nvPr/>
        </p:nvPicPr>
        <p:blipFill rotWithShape="1">
          <a:blip r:embed="rId2">
            <a:extLst>
              <a:ext uri="{28A0092B-C50C-407E-A947-70E740481C1C}">
                <a14:useLocalDpi xmlns:a14="http://schemas.microsoft.com/office/drawing/2010/main" val="0"/>
              </a:ext>
            </a:extLst>
          </a:blip>
          <a:srcRect t="51" r="2" b="2"/>
          <a:stretch/>
        </p:blipFill>
        <p:spPr>
          <a:xfrm>
            <a:off x="908304" y="2478024"/>
            <a:ext cx="6009855" cy="3694176"/>
          </a:xfrm>
          <a:prstGeom prst="rect">
            <a:avLst/>
          </a:prstGeom>
        </p:spPr>
      </p:pic>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nSpc>
                <a:spcPct val="90000"/>
              </a:lnSpc>
              <a:spcAft>
                <a:spcPts val="564"/>
              </a:spcAft>
            </a:pPr>
            <a:r>
              <a:rPr lang="en-US" sz="2400" dirty="0"/>
              <a:t>This KPI Is To Find Out The Relationship Between Each Department And Its Attrition Rate And Here Attrition Rate Is Highest For Research &amp; Development Department Whereas Lowest Is For Hardware Department.</a:t>
            </a:r>
          </a:p>
          <a:p>
            <a:pPr indent="-228600">
              <a:lnSpc>
                <a:spcPct val="90000"/>
              </a:lnSpc>
              <a:buFont typeface="Arial" panose="020B0604020202020204" pitchFamily="34" charset="0"/>
              <a:buChar char="•"/>
            </a:pPr>
            <a:endParaRPr lang="en-US" dirty="0"/>
          </a:p>
        </p:txBody>
      </p:sp>
    </p:spTree>
    <p:extLst>
      <p:ext uri="{BB962C8B-B14F-4D97-AF65-F5344CB8AC3E}">
        <p14:creationId xmlns:p14="http://schemas.microsoft.com/office/powerpoint/2010/main" val="150437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590718" y="2330505"/>
            <a:ext cx="5278249" cy="4277685"/>
          </a:xfrm>
          <a:prstGeom prst="rect">
            <a:avLst/>
          </a:prstGeom>
        </p:spPr>
        <p:txBody>
          <a:bodyPr vert="horz" lIns="91440" tIns="45720" rIns="91440" bIns="45720" rtlCol="0" anchor="ctr">
            <a:normAutofit/>
          </a:bodyPr>
          <a:lstStyle/>
          <a:p>
            <a:pPr>
              <a:lnSpc>
                <a:spcPct val="90000"/>
              </a:lnSpc>
              <a:spcAft>
                <a:spcPts val="600"/>
              </a:spcAft>
            </a:pPr>
            <a:r>
              <a:rPr lang="en-US" dirty="0"/>
              <a:t>We Can Clearly Say That Attrition Rate Of Employees For Every Department Is Almost 50% Which Indicates That Attrition Rate Of Employees Does Not Depends On Department. So, Irrespective Of The Department Almost 50% Of Employees Are Leaving The Company.</a:t>
            </a:r>
          </a:p>
          <a:p>
            <a:pPr>
              <a:lnSpc>
                <a:spcPct val="90000"/>
              </a:lnSpc>
              <a:spcAft>
                <a:spcPts val="600"/>
              </a:spcAft>
            </a:pPr>
            <a:endParaRPr lang="en-US" sz="1600" dirty="0"/>
          </a:p>
          <a:p>
            <a:pPr>
              <a:lnSpc>
                <a:spcPct val="90000"/>
              </a:lnSpc>
              <a:spcAft>
                <a:spcPts val="600"/>
              </a:spcAft>
            </a:pPr>
            <a:r>
              <a:rPr lang="en-US" sz="2000" b="1" dirty="0"/>
              <a:t>Actionable Steps:-</a:t>
            </a:r>
          </a:p>
          <a:p>
            <a:pPr marL="285750" indent="-228600">
              <a:lnSpc>
                <a:spcPct val="90000"/>
              </a:lnSpc>
              <a:spcAft>
                <a:spcPts val="600"/>
              </a:spcAft>
              <a:buFont typeface="Arial" panose="020B0604020202020204" pitchFamily="34" charset="0"/>
              <a:buChar char="•"/>
            </a:pPr>
            <a:r>
              <a:rPr lang="en-US" dirty="0"/>
              <a:t>Conduct Employee Surveys To Understand The Causes Of Dissatisfaction.</a:t>
            </a:r>
          </a:p>
          <a:p>
            <a:pPr marL="285750" indent="-228600">
              <a:lnSpc>
                <a:spcPct val="90000"/>
              </a:lnSpc>
              <a:spcAft>
                <a:spcPts val="600"/>
              </a:spcAft>
              <a:buFont typeface="Arial" panose="020B0604020202020204" pitchFamily="34" charset="0"/>
              <a:buChar char="•"/>
            </a:pPr>
            <a:r>
              <a:rPr lang="en-US" dirty="0"/>
              <a:t>Review Compensation And Benefits To Ensure They Are Competitive.</a:t>
            </a:r>
          </a:p>
          <a:p>
            <a:pPr marL="285750" indent="-228600">
              <a:lnSpc>
                <a:spcPct val="90000"/>
              </a:lnSpc>
              <a:spcAft>
                <a:spcPts val="600"/>
              </a:spcAft>
              <a:buFont typeface="Arial" panose="020B0604020202020204" pitchFamily="34" charset="0"/>
              <a:buChar char="•"/>
            </a:pPr>
            <a:r>
              <a:rPr lang="en-US" dirty="0"/>
              <a:t>Consider Implementing Career Development Programs To Provide Growth Opportunities.</a:t>
            </a:r>
          </a:p>
          <a:p>
            <a:pPr marL="285750" indent="-228600">
              <a:lnSpc>
                <a:spcPct val="90000"/>
              </a:lnSpc>
              <a:spcAft>
                <a:spcPts val="600"/>
              </a:spcAft>
              <a:buFont typeface="Arial" panose="020B0604020202020204" pitchFamily="34" charset="0"/>
              <a:buChar char="•"/>
            </a:pPr>
            <a:r>
              <a:rPr lang="en-US" dirty="0"/>
              <a:t>Evaluate Work-life Balance Policies To Ensure Employees Are Not Overworked.</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
            <a:extLst>
              <a:ext uri="{FF2B5EF4-FFF2-40B4-BE49-F238E27FC236}">
                <a16:creationId xmlns:a16="http://schemas.microsoft.com/office/drawing/2014/main" id="{FF13B1B2-BEB8-A441-B37E-5777AA6B1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503" y="1014491"/>
            <a:ext cx="4845671" cy="147029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AF188D4-B725-981F-00FA-0443960A5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993" y="3813814"/>
            <a:ext cx="3704677" cy="2380255"/>
          </a:xfrm>
          <a:prstGeom prst="rect">
            <a:avLst/>
          </a:prstGeom>
        </p:spPr>
      </p:pic>
    </p:spTree>
    <p:extLst>
      <p:ext uri="{BB962C8B-B14F-4D97-AF65-F5344CB8AC3E}">
        <p14:creationId xmlns:p14="http://schemas.microsoft.com/office/powerpoint/2010/main" val="213472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2 </a:t>
            </a:r>
          </a:p>
          <a:p>
            <a:pPr>
              <a:lnSpc>
                <a:spcPct val="90000"/>
              </a:lnSpc>
              <a:spcBef>
                <a:spcPct val="0"/>
              </a:spcBef>
              <a:spcAft>
                <a:spcPts val="600"/>
              </a:spcAft>
            </a:pPr>
            <a:r>
              <a:rPr lang="en-US" sz="3400" b="1" dirty="0">
                <a:solidFill>
                  <a:srgbClr val="FF0000"/>
                </a:solidFill>
                <a:latin typeface="+mj-lt"/>
                <a:ea typeface="+mj-ea"/>
                <a:cs typeface="+mj-cs"/>
              </a:rPr>
              <a:t>Average Hourly Rate Of Male Scientist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gn="ctr"/>
            <a:r>
              <a:rPr lang="en-IN" sz="2400" dirty="0"/>
              <a:t>This KPI Is To Find Out The Average Hourly Rate Of Male Research Scientists Which Is 115.61.</a:t>
            </a:r>
          </a:p>
          <a:p>
            <a:pPr indent="-228600">
              <a:lnSpc>
                <a:spcPct val="90000"/>
              </a:lnSpc>
              <a:buFont typeface="Arial" panose="020B0604020202020204" pitchFamily="34" charset="0"/>
              <a:buChar char="•"/>
            </a:pPr>
            <a:endParaRPr lang="en-US" dirty="0"/>
          </a:p>
        </p:txBody>
      </p:sp>
      <p:pic>
        <p:nvPicPr>
          <p:cNvPr id="5" name="Picture 4" descr="A screenshot of a graph&#10;&#10;Description automatically generated">
            <a:extLst>
              <a:ext uri="{FF2B5EF4-FFF2-40B4-BE49-F238E27FC236}">
                <a16:creationId xmlns:a16="http://schemas.microsoft.com/office/drawing/2014/main" id="{C8901B64-3CA3-2C83-1FCE-D8B8E4996299}"/>
              </a:ext>
            </a:extLst>
          </p:cNvPr>
          <p:cNvPicPr>
            <a:picLocks noChangeAspect="1"/>
          </p:cNvPicPr>
          <p:nvPr/>
        </p:nvPicPr>
        <p:blipFill rotWithShape="1">
          <a:blip r:embed="rId2">
            <a:extLst>
              <a:ext uri="{28A0092B-C50C-407E-A947-70E740481C1C}">
                <a14:useLocalDpi xmlns:a14="http://schemas.microsoft.com/office/drawing/2010/main" val="0"/>
              </a:ext>
            </a:extLst>
          </a:blip>
          <a:srcRect l="1892" r="1270"/>
          <a:stretch/>
        </p:blipFill>
        <p:spPr>
          <a:xfrm>
            <a:off x="1115568" y="2456137"/>
            <a:ext cx="5305110" cy="3737950"/>
          </a:xfrm>
          <a:prstGeom prst="rect">
            <a:avLst/>
          </a:prstGeom>
        </p:spPr>
      </p:pic>
    </p:spTree>
    <p:extLst>
      <p:ext uri="{BB962C8B-B14F-4D97-AF65-F5344CB8AC3E}">
        <p14:creationId xmlns:p14="http://schemas.microsoft.com/office/powerpoint/2010/main" val="86227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2</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45097" y="2123187"/>
            <a:ext cx="6107581" cy="4734178"/>
          </a:xfrm>
          <a:prstGeom prst="rect">
            <a:avLst/>
          </a:prstGeom>
        </p:spPr>
        <p:txBody>
          <a:bodyPr vert="horz" lIns="91440" tIns="45720" rIns="91440" bIns="45720" rtlCol="0" anchor="ctr">
            <a:normAutofit fontScale="92500"/>
          </a:bodyPr>
          <a:lstStyle/>
          <a:p>
            <a:pPr>
              <a:lnSpc>
                <a:spcPct val="110000"/>
              </a:lnSpc>
            </a:pPr>
            <a:r>
              <a:rPr lang="en-US" dirty="0"/>
              <a:t>This Rate May Suggest That Male Research Scientists Are Highly Valued, Reflecting A Competitive Compensation For Their Expertise And Skills Within The Company . If This Rate Is Significantly Higher Than The Industry Average, It Could Indicate The Company's Strategy To Attract Top Talent In Research And Development Roles.</a:t>
            </a:r>
          </a:p>
          <a:p>
            <a:pPr>
              <a:lnSpc>
                <a:spcPct val="110000"/>
              </a:lnSpc>
            </a:pPr>
            <a:r>
              <a:rPr lang="en-US" sz="2000" b="1" dirty="0"/>
              <a:t>Actionable Steps:</a:t>
            </a:r>
          </a:p>
          <a:p>
            <a:pPr marL="285750" indent="-285750">
              <a:lnSpc>
                <a:spcPct val="110000"/>
              </a:lnSpc>
              <a:buFont typeface="Arial" panose="020B0604020202020204" pitchFamily="34" charset="0"/>
              <a:buChar char="•"/>
            </a:pPr>
            <a:r>
              <a:rPr lang="en-US" b="1" dirty="0"/>
              <a:t>Retention Strategies</a:t>
            </a:r>
            <a:r>
              <a:rPr lang="en-US" dirty="0"/>
              <a:t>: If The Rate Is High Due To A Strategy To Retain Top Talent, The Company Should Also Focus On Non-monetary Benefits That Contribute To Job Satisfaction.</a:t>
            </a:r>
          </a:p>
          <a:p>
            <a:pPr marL="285750" indent="-285750">
              <a:lnSpc>
                <a:spcPct val="110000"/>
              </a:lnSpc>
              <a:buFont typeface="Arial" panose="020B0604020202020204" pitchFamily="34" charset="0"/>
              <a:buChar char="•"/>
            </a:pPr>
            <a:r>
              <a:rPr lang="en-US" b="1" dirty="0"/>
              <a:t>Performance Reviews</a:t>
            </a:r>
            <a:r>
              <a:rPr lang="en-US" dirty="0"/>
              <a:t>: Implement Regular Performance Reviews To Ensure That The Compensation Is Aligned With Individual Contributions And Market Standards.</a:t>
            </a:r>
          </a:p>
          <a:p>
            <a:pPr marL="285750" indent="-285750">
              <a:lnSpc>
                <a:spcPct val="110000"/>
              </a:lnSpc>
              <a:buFont typeface="Arial" panose="020B0604020202020204" pitchFamily="34" charset="0"/>
              <a:buChar char="•"/>
            </a:pPr>
            <a:r>
              <a:rPr lang="en-US" b="1" dirty="0"/>
              <a:t>Future Planning: </a:t>
            </a:r>
            <a:r>
              <a:rPr lang="en-US" dirty="0"/>
              <a:t>Plan For Future Budgeting And Financial Planning, Considering The High Average Hourly Rates For Such Roles, Especially If The Company Plans To Expand Its Research Department.</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background with black text">
            <a:extLst>
              <a:ext uri="{FF2B5EF4-FFF2-40B4-BE49-F238E27FC236}">
                <a16:creationId xmlns:a16="http://schemas.microsoft.com/office/drawing/2014/main" id="{4A8BE7AE-C4E3-8D92-A7D5-4FABD40C8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088589"/>
            <a:ext cx="4788776" cy="13341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590B3F-3D47-8EBD-8ADD-29658821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740" y="3969175"/>
            <a:ext cx="3112522" cy="1388016"/>
          </a:xfrm>
          <a:prstGeom prst="rect">
            <a:avLst/>
          </a:prstGeom>
        </p:spPr>
      </p:pic>
    </p:spTree>
    <p:extLst>
      <p:ext uri="{BB962C8B-B14F-4D97-AF65-F5344CB8AC3E}">
        <p14:creationId xmlns:p14="http://schemas.microsoft.com/office/powerpoint/2010/main" val="224593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3 </a:t>
            </a:r>
          </a:p>
          <a:p>
            <a:pPr>
              <a:lnSpc>
                <a:spcPct val="90000"/>
              </a:lnSpc>
              <a:spcBef>
                <a:spcPct val="0"/>
              </a:spcBef>
              <a:spcAft>
                <a:spcPts val="600"/>
              </a:spcAft>
            </a:pPr>
            <a:r>
              <a:rPr lang="en-US" sz="3400" b="1" dirty="0">
                <a:solidFill>
                  <a:srgbClr val="FF0000"/>
                </a:solidFill>
                <a:latin typeface="+mj-lt"/>
                <a:ea typeface="+mj-ea"/>
                <a:cs typeface="+mj-cs"/>
              </a:rPr>
              <a:t>Attrition rate Vs Monthly Income </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411453" y="2478024"/>
            <a:ext cx="4637672"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Is To Find Out The Relation </a:t>
            </a:r>
            <a:r>
              <a:rPr lang="en-US" sz="2400" dirty="0"/>
              <a:t>The </a:t>
            </a:r>
            <a:r>
              <a:rPr lang="en-US" sz="2400" kern="1200" dirty="0">
                <a:solidFill>
                  <a:schemeClr val="tx1"/>
                </a:solidFill>
                <a:latin typeface="+mn-lt"/>
                <a:ea typeface="+mn-ea"/>
                <a:cs typeface="+mn-cs"/>
              </a:rPr>
              <a:t>Between Monthly Income And Attrition Rate Which Is Taken On Department Basis.</a:t>
            </a:r>
          </a:p>
          <a:p>
            <a:pPr indent="-228600">
              <a:lnSpc>
                <a:spcPct val="90000"/>
              </a:lnSpc>
              <a:buFont typeface="Arial" panose="020B0604020202020204" pitchFamily="34" charset="0"/>
              <a:buChar char="•"/>
            </a:pPr>
            <a:endParaRPr lang="en-US" dirty="0"/>
          </a:p>
        </p:txBody>
      </p:sp>
      <p:pic>
        <p:nvPicPr>
          <p:cNvPr id="3" name="Picture 2" descr="A graph with different colored rectangles&#10;&#10;Description automatically generated">
            <a:extLst>
              <a:ext uri="{FF2B5EF4-FFF2-40B4-BE49-F238E27FC236}">
                <a16:creationId xmlns:a16="http://schemas.microsoft.com/office/drawing/2014/main" id="{2395E830-4E22-108A-8DA3-8EF5A89D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49010"/>
            <a:ext cx="5297264" cy="3694175"/>
          </a:xfrm>
          <a:prstGeom prst="rect">
            <a:avLst/>
          </a:prstGeom>
        </p:spPr>
      </p:pic>
    </p:spTree>
    <p:extLst>
      <p:ext uri="{BB962C8B-B14F-4D97-AF65-F5344CB8AC3E}">
        <p14:creationId xmlns:p14="http://schemas.microsoft.com/office/powerpoint/2010/main" val="1939756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3</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lnSpcReduction="10000"/>
          </a:bodyPr>
          <a:lstStyle/>
          <a:p>
            <a:pPr algn="l"/>
            <a:r>
              <a:rPr lang="en-US" b="0" i="0" dirty="0">
                <a:effectLst/>
              </a:rPr>
              <a:t>The Analysis Of The Attrition Rate Vs Monthly Income Stats Shows That Employees With Higher Attrition Have A Higher Average Monthly Income Than Those With Lower Attrition. This Suggests That Salary May Not Be A Significant Factor In Employee Retention.</a:t>
            </a:r>
          </a:p>
          <a:p>
            <a:r>
              <a:rPr lang="en-US" sz="1800" b="1" dirty="0"/>
              <a:t>Actionable Steps:</a:t>
            </a:r>
          </a:p>
          <a:p>
            <a:r>
              <a:rPr lang="en-US" sz="1800" b="1" dirty="0"/>
              <a:t>Career Pathing</a:t>
            </a:r>
            <a:r>
              <a:rPr lang="en-US" sz="1800" dirty="0"/>
              <a:t>: Provide Clear Career Progression Opportunities That Allow For Salary Growth To Retain Talent.</a:t>
            </a:r>
          </a:p>
          <a:p>
            <a:r>
              <a:rPr lang="en-US" sz="1800" b="1" dirty="0"/>
              <a:t>Competitive Pay</a:t>
            </a:r>
            <a:r>
              <a:rPr lang="en-US" sz="1800" dirty="0"/>
              <a:t>: Review And Adjust The Pay Scales To Ensure They Are Competitive Within The Industry To Help Reduce Attrition Due To Pay Dissatisfaction.</a:t>
            </a:r>
          </a:p>
          <a:p>
            <a:pPr marL="285750" indent="-285750" algn="l">
              <a:buFont typeface="Arial" panose="020B0604020202020204" pitchFamily="34" charset="0"/>
              <a:buChar char="•"/>
            </a:pPr>
            <a:r>
              <a:rPr lang="en-US" b="0" i="0" dirty="0">
                <a:effectLst/>
              </a:rPr>
              <a:t>Other Factors, Such As Job Satisfaction, Work-life Balance, And Career Development Opportunities, May Be More Important Than Salary In Driving Employee Retention.</a:t>
            </a:r>
          </a:p>
          <a:p>
            <a:pPr marL="285750" indent="-285750" algn="l">
              <a:buFont typeface="Arial" panose="020B0604020202020204" pitchFamily="34" charset="0"/>
              <a:buChar char="•"/>
            </a:pPr>
            <a:r>
              <a:rPr lang="en-US" b="0" i="0" dirty="0">
                <a:effectLst/>
              </a:rPr>
              <a:t>Employees With Higher Salaries May Be More Likely To Leave For New Opportunities, Even If They Are Satisfied With Their Current Job.</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a:extLst>
              <a:ext uri="{FF2B5EF4-FFF2-40B4-BE49-F238E27FC236}">
                <a16:creationId xmlns:a16="http://schemas.microsoft.com/office/drawing/2014/main" id="{120E39E6-6CB8-7C22-7503-2189BE43D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8" y="856180"/>
            <a:ext cx="4845488" cy="1924341"/>
          </a:xfrm>
          <a:prstGeom prst="rect">
            <a:avLst/>
          </a:prstGeom>
        </p:spPr>
      </p:pic>
      <p:pic>
        <p:nvPicPr>
          <p:cNvPr id="9" name="Picture 8" descr="A screenshot of a data">
            <a:extLst>
              <a:ext uri="{FF2B5EF4-FFF2-40B4-BE49-F238E27FC236}">
                <a16:creationId xmlns:a16="http://schemas.microsoft.com/office/drawing/2014/main" id="{6391AAF0-FCD1-52E1-B413-1D1A6232DEAB}"/>
              </a:ext>
            </a:extLst>
          </p:cNvPr>
          <p:cNvPicPr>
            <a:picLocks noChangeAspect="1"/>
          </p:cNvPicPr>
          <p:nvPr/>
        </p:nvPicPr>
        <p:blipFill rotWithShape="1">
          <a:blip r:embed="rId3">
            <a:extLst>
              <a:ext uri="{28A0092B-C50C-407E-A947-70E740481C1C}">
                <a14:useLocalDpi xmlns:a14="http://schemas.microsoft.com/office/drawing/2010/main" val="0"/>
              </a:ext>
            </a:extLst>
          </a:blip>
          <a:srcRect t="2468"/>
          <a:stretch/>
        </p:blipFill>
        <p:spPr>
          <a:xfrm>
            <a:off x="7600950" y="3505479"/>
            <a:ext cx="3228975" cy="2923588"/>
          </a:xfrm>
          <a:prstGeom prst="rect">
            <a:avLst/>
          </a:prstGeom>
        </p:spPr>
      </p:pic>
    </p:spTree>
    <p:extLst>
      <p:ext uri="{BB962C8B-B14F-4D97-AF65-F5344CB8AC3E}">
        <p14:creationId xmlns:p14="http://schemas.microsoft.com/office/powerpoint/2010/main" val="325219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4</a:t>
            </a:r>
          </a:p>
          <a:p>
            <a:pPr>
              <a:lnSpc>
                <a:spcPct val="90000"/>
              </a:lnSpc>
              <a:spcBef>
                <a:spcPct val="0"/>
              </a:spcBef>
              <a:spcAft>
                <a:spcPts val="600"/>
              </a:spcAft>
            </a:pPr>
            <a:r>
              <a:rPr lang="en-US" sz="3400" b="1" dirty="0">
                <a:solidFill>
                  <a:srgbClr val="FF0000"/>
                </a:solidFill>
                <a:latin typeface="+mj-lt"/>
                <a:ea typeface="+mj-ea"/>
                <a:cs typeface="+mj-cs"/>
              </a:rPr>
              <a:t>Average Working Years By Department</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Average Working Years Of Each Department.</a:t>
            </a:r>
          </a:p>
        </p:txBody>
      </p:sp>
      <p:pic>
        <p:nvPicPr>
          <p:cNvPr id="2" name="Picture 1" descr="A graph of numbers and text">
            <a:extLst>
              <a:ext uri="{FF2B5EF4-FFF2-40B4-BE49-F238E27FC236}">
                <a16:creationId xmlns:a16="http://schemas.microsoft.com/office/drawing/2014/main" id="{267E1E87-D63C-E431-D9CE-5CBA64510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78023"/>
            <a:ext cx="5307092" cy="3621119"/>
          </a:xfrm>
          <a:prstGeom prst="rect">
            <a:avLst/>
          </a:prstGeom>
        </p:spPr>
      </p:pic>
    </p:spTree>
    <p:extLst>
      <p:ext uri="{BB962C8B-B14F-4D97-AF65-F5344CB8AC3E}">
        <p14:creationId xmlns:p14="http://schemas.microsoft.com/office/powerpoint/2010/main" val="200248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4</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85000" lnSpcReduction="10000"/>
          </a:bodyPr>
          <a:lstStyle/>
          <a:p>
            <a:pPr algn="l"/>
            <a:r>
              <a:rPr lang="en-US" sz="1900" b="0" i="0" dirty="0">
                <a:effectLst/>
              </a:rPr>
              <a:t>Analyzing the average working years by department can provide valuable insights into workforce dynamics, employee satisfaction, and career longevity within an organization.</a:t>
            </a:r>
          </a:p>
          <a:p>
            <a:pPr algn="l"/>
            <a:r>
              <a:rPr lang="en-US" sz="1900" b="1" i="0" dirty="0">
                <a:effectLst/>
              </a:rPr>
              <a:t>Succession Planning:</a:t>
            </a:r>
            <a:endParaRPr lang="en-US" sz="1900" b="0" i="0" dirty="0">
              <a:effectLst/>
            </a:endParaRPr>
          </a:p>
          <a:p>
            <a:pPr algn="l"/>
            <a:r>
              <a:rPr lang="en-US" b="0" i="0" dirty="0">
                <a:effectLst/>
              </a:rPr>
              <a:t>Departments with longer average working years may have more stable teams, facilitating better succession planning and knowledge retention.</a:t>
            </a:r>
          </a:p>
          <a:p>
            <a:pPr algn="l"/>
            <a:r>
              <a:rPr lang="en-US" sz="1900" b="1" i="0" dirty="0">
                <a:effectLst/>
              </a:rPr>
              <a:t>Work-Life Balance:</a:t>
            </a:r>
            <a:endParaRPr lang="en-US" sz="1900" b="0" i="0" dirty="0">
              <a:effectLst/>
            </a:endParaRPr>
          </a:p>
          <a:p>
            <a:pPr algn="l"/>
            <a:r>
              <a:rPr lang="en-US" b="0" i="0" dirty="0">
                <a:effectLst/>
              </a:rPr>
              <a:t>Departments with longer average working years might be promoting a healthy work-life balance, which can contribute to employee satisfaction and retention.</a:t>
            </a:r>
          </a:p>
          <a:p>
            <a:pPr algn="l"/>
            <a:r>
              <a:rPr lang="en-US" sz="1900" b="1" i="0" dirty="0">
                <a:effectLst/>
              </a:rPr>
              <a:t>Employee Engagement and Job Satisfaction:</a:t>
            </a:r>
            <a:endParaRPr lang="en-US" sz="1900" b="0" i="0" dirty="0">
              <a:effectLst/>
            </a:endParaRPr>
          </a:p>
          <a:p>
            <a:pPr algn="l"/>
            <a:r>
              <a:rPr lang="en-US" b="0" i="0" dirty="0">
                <a:effectLst/>
              </a:rPr>
              <a:t>Longer average working years might suggest higher levels of employee engagement and job satisfaction within a department. Employees are likely to stay in roles they find fulfilling.</a:t>
            </a:r>
          </a:p>
          <a:p>
            <a:pPr algn="l"/>
            <a:r>
              <a:rPr lang="en-US" sz="1900" b="1" i="0" dirty="0">
                <a:effectLst/>
              </a:rPr>
              <a:t>Career Progression Opportunities:</a:t>
            </a:r>
            <a:endParaRPr lang="en-US" sz="1900" b="0" i="0" dirty="0">
              <a:effectLst/>
            </a:endParaRPr>
          </a:p>
          <a:p>
            <a:pPr algn="l"/>
            <a:r>
              <a:rPr lang="en-US" b="0" i="0" dirty="0">
                <a:effectLst/>
              </a:rPr>
              <a:t>Departments with shorter average working years may lack clear career progression opportunities. Employees may leave in search of better advancement prospects elsewhere.</a:t>
            </a:r>
          </a:p>
          <a:p>
            <a:pPr algn="l"/>
            <a:r>
              <a:rPr lang="en-US" sz="1900" b="1" i="0" dirty="0">
                <a:effectLst/>
              </a:rPr>
              <a:t>Departmental Job Stability:</a:t>
            </a:r>
            <a:endParaRPr lang="en-US" sz="1900" b="0" i="0" dirty="0">
              <a:effectLst/>
            </a:endParaRPr>
          </a:p>
          <a:p>
            <a:pPr algn="l"/>
            <a:r>
              <a:rPr lang="en-US" b="0" i="0" dirty="0">
                <a:effectLst/>
              </a:rPr>
              <a:t>Departments with longer average working years may indicate greater job stability and employee satisfaction.</a:t>
            </a:r>
          </a:p>
          <a:p>
            <a:pPr algn="l"/>
            <a:endParaRPr lang="en-US" b="0" i="0" dirty="0">
              <a:effectLst/>
              <a:latin typeface="Google Sans"/>
            </a:endParaRP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code&#10;&#10;Description automatically generated">
            <a:extLst>
              <a:ext uri="{FF2B5EF4-FFF2-40B4-BE49-F238E27FC236}">
                <a16:creationId xmlns:a16="http://schemas.microsoft.com/office/drawing/2014/main" id="{92D33F00-1276-5497-E12C-00989D7CA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807" y="985379"/>
            <a:ext cx="4804368" cy="1614946"/>
          </a:xfrm>
          <a:prstGeom prst="rect">
            <a:avLst/>
          </a:prstGeom>
        </p:spPr>
      </p:pic>
      <p:pic>
        <p:nvPicPr>
          <p:cNvPr id="9" name="Picture 8" descr="A screenshot of a computer">
            <a:extLst>
              <a:ext uri="{FF2B5EF4-FFF2-40B4-BE49-F238E27FC236}">
                <a16:creationId xmlns:a16="http://schemas.microsoft.com/office/drawing/2014/main" id="{9EC3E6D7-551D-4A96-4E12-F04E3420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652" y="3659795"/>
            <a:ext cx="4128940" cy="2212826"/>
          </a:xfrm>
          <a:prstGeom prst="rect">
            <a:avLst/>
          </a:prstGeom>
        </p:spPr>
      </p:pic>
    </p:spTree>
    <p:extLst>
      <p:ext uri="{BB962C8B-B14F-4D97-AF65-F5344CB8AC3E}">
        <p14:creationId xmlns:p14="http://schemas.microsoft.com/office/powerpoint/2010/main" val="241367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EA779-72CE-70F6-3583-7377B004EA97}"/>
              </a:ext>
            </a:extLst>
          </p:cNvPr>
          <p:cNvSpPr>
            <a:spLocks noGrp="1"/>
          </p:cNvSpPr>
          <p:nvPr>
            <p:ph type="ctrTitle"/>
          </p:nvPr>
        </p:nvSpPr>
        <p:spPr>
          <a:xfrm>
            <a:off x="589560" y="856180"/>
            <a:ext cx="4560584" cy="1128068"/>
          </a:xfrm>
        </p:spPr>
        <p:txBody>
          <a:bodyPr vert="horz" lIns="91440" tIns="45720" rIns="91440" bIns="45720" rtlCol="0" anchor="ctr">
            <a:normAutofit/>
          </a:bodyPr>
          <a:lstStyle/>
          <a:p>
            <a:pPr algn="l"/>
            <a:r>
              <a:rPr lang="en-US" sz="2500" b="1"/>
              <a:t>Project Name : H R Analytics</a:t>
            </a:r>
            <a:br>
              <a:rPr lang="en-US" sz="2500" b="1"/>
            </a:br>
            <a:r>
              <a:rPr lang="en-US" sz="2500" b="1"/>
              <a:t>Employee Retention</a:t>
            </a:r>
            <a:br>
              <a:rPr lang="en-US" sz="2500" b="1"/>
            </a:br>
            <a:endParaRPr lang="en-US" sz="2500"/>
          </a:p>
        </p:txBody>
      </p:sp>
      <p:grpSp>
        <p:nvGrpSpPr>
          <p:cNvPr id="33" name="Group 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4" name="Rectangle 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232CA8-6CFC-AF47-A88D-69861AE07660}"/>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a:lnSpc>
                <a:spcPct val="90000"/>
              </a:lnSpc>
              <a:spcAft>
                <a:spcPts val="600"/>
              </a:spcAft>
            </a:pPr>
            <a:r>
              <a:rPr lang="en-US" sz="2800" b="1" dirty="0"/>
              <a:t>By </a:t>
            </a:r>
            <a:r>
              <a:rPr lang="en-US" sz="3200" b="1" dirty="0"/>
              <a:t>:- </a:t>
            </a:r>
            <a:r>
              <a:rPr lang="en-US" sz="2800" b="1" dirty="0"/>
              <a:t>  </a:t>
            </a:r>
            <a:r>
              <a:rPr lang="en-US" sz="2800" dirty="0"/>
              <a:t>MD DANISH ALAM</a:t>
            </a:r>
          </a:p>
          <a:p>
            <a:pPr indent="-228600">
              <a:lnSpc>
                <a:spcPct val="90000"/>
              </a:lnSpc>
              <a:buFont typeface="Arial" panose="020B0604020202020204" pitchFamily="34" charset="0"/>
              <a:buChar char="•"/>
            </a:pPr>
            <a:endParaRPr lang="en-US" sz="2000" dirty="0"/>
          </a:p>
          <a:p>
            <a:pPr indent="-228600">
              <a:lnSpc>
                <a:spcPct val="90000"/>
              </a:lnSpc>
              <a:buFont typeface="Arial" panose="020B0604020202020204" pitchFamily="34" charset="0"/>
              <a:buChar char="•"/>
            </a:pPr>
            <a:endParaRPr lang="en-US" sz="2000" dirty="0"/>
          </a:p>
        </p:txBody>
      </p:sp>
      <p:sp>
        <p:nvSpPr>
          <p:cNvPr id="39" name="Rectangle 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91076FB1-2D91-BD4E-20E7-C2A98976BE02}"/>
              </a:ext>
            </a:extLst>
          </p:cNvPr>
          <p:cNvPicPr>
            <a:picLocks noGrp="1" noRot="1" noChangeAspect="1" noMove="1" noResize="1" noEditPoints="1" noAdjustHandles="1" noChangeArrowheads="1" noChangeShapeType="1" noCrop="1"/>
          </p:cNvPicPr>
          <p:nvPr/>
        </p:nvPicPr>
        <p:blipFill rotWithShape="1">
          <a:blip r:embed="rId2"/>
          <a:srcRect r="31143" b="1"/>
          <a:stretch/>
        </p:blipFill>
        <p:spPr>
          <a:xfrm>
            <a:off x="5977788" y="799352"/>
            <a:ext cx="5425410" cy="5259296"/>
          </a:xfrm>
          <a:prstGeom prst="rect">
            <a:avLst/>
          </a:prstGeom>
        </p:spPr>
      </p:pic>
    </p:spTree>
    <p:extLst>
      <p:ext uri="{BB962C8B-B14F-4D97-AF65-F5344CB8AC3E}">
        <p14:creationId xmlns:p14="http://schemas.microsoft.com/office/powerpoint/2010/main" val="14297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5</a:t>
            </a:r>
          </a:p>
          <a:p>
            <a:pPr>
              <a:lnSpc>
                <a:spcPct val="90000"/>
              </a:lnSpc>
              <a:spcBef>
                <a:spcPct val="0"/>
              </a:spcBef>
              <a:spcAft>
                <a:spcPts val="600"/>
              </a:spcAft>
            </a:pPr>
            <a:r>
              <a:rPr lang="en-US" sz="3400" b="1" dirty="0">
                <a:solidFill>
                  <a:srgbClr val="FF0000"/>
                </a:solidFill>
                <a:latin typeface="+mj-lt"/>
                <a:ea typeface="+mj-ea"/>
                <a:cs typeface="+mj-cs"/>
              </a:rPr>
              <a:t>Department Wise Total Employees</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Employee On Each Department And The Percentage Of Total By Department.</a:t>
            </a:r>
          </a:p>
        </p:txBody>
      </p:sp>
      <p:pic>
        <p:nvPicPr>
          <p:cNvPr id="5" name="Picture 4" descr="A colorful pie chart with white text">
            <a:extLst>
              <a:ext uri="{FF2B5EF4-FFF2-40B4-BE49-F238E27FC236}">
                <a16:creationId xmlns:a16="http://schemas.microsoft.com/office/drawing/2014/main" id="{8F601DD6-9808-72AC-0EFD-D1A93DF5A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2478023"/>
            <a:ext cx="5304150" cy="3564558"/>
          </a:xfrm>
          <a:prstGeom prst="rect">
            <a:avLst/>
          </a:prstGeom>
        </p:spPr>
      </p:pic>
    </p:spTree>
    <p:extLst>
      <p:ext uri="{BB962C8B-B14F-4D97-AF65-F5344CB8AC3E}">
        <p14:creationId xmlns:p14="http://schemas.microsoft.com/office/powerpoint/2010/main" val="355648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5</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lnSpcReduction="10000"/>
          </a:bodyPr>
          <a:lstStyle/>
          <a:p>
            <a:pPr algn="l"/>
            <a:r>
              <a:rPr lang="en-US" sz="2000" b="0" i="0" dirty="0">
                <a:effectLst/>
              </a:rPr>
              <a:t>Analyzing Department-wise Total Employees Can Provide Valuable Insights Into The Organizational Structure, Resource Distribution, And Potential Areas Of Focus.</a:t>
            </a:r>
          </a:p>
          <a:p>
            <a:pPr algn="l"/>
            <a:endParaRPr lang="en-US" sz="2000" b="0" i="0" dirty="0">
              <a:effectLst/>
            </a:endParaRPr>
          </a:p>
          <a:p>
            <a:pPr algn="l"/>
            <a:r>
              <a:rPr lang="en-US" sz="2000" b="1" i="0" dirty="0">
                <a:effectLst/>
              </a:rPr>
              <a:t>Insights:</a:t>
            </a:r>
          </a:p>
          <a:p>
            <a:pPr marL="285750" indent="-285750" algn="l">
              <a:buFont typeface="Arial" panose="020B0604020202020204" pitchFamily="34" charset="0"/>
              <a:buChar char="•"/>
            </a:pPr>
            <a:r>
              <a:rPr lang="en-US" b="0" i="0" dirty="0">
                <a:effectLst/>
              </a:rPr>
              <a:t>The Sales Department Has The Highest Number Of Employees, Which May Suggest A Business Focus On Sales Activities And Market Expansion .</a:t>
            </a:r>
          </a:p>
          <a:p>
            <a:pPr marL="285750" indent="-285750" algn="l">
              <a:buFont typeface="Arial" panose="020B0604020202020204" pitchFamily="34" charset="0"/>
              <a:buChar char="•"/>
            </a:pPr>
            <a:r>
              <a:rPr lang="en-US" b="0" i="0" dirty="0">
                <a:effectLst/>
              </a:rPr>
              <a:t>Human Resources Also Has A Large Number Of Employees, Indicating Significant Investment In Managing The Company's Human Capital .</a:t>
            </a:r>
          </a:p>
          <a:p>
            <a:pPr marL="285750" indent="-285750" algn="l">
              <a:buFont typeface="Arial" panose="020B0604020202020204" pitchFamily="34" charset="0"/>
              <a:buChar char="•"/>
            </a:pPr>
            <a:r>
              <a:rPr lang="en-US" b="0" i="0" dirty="0">
                <a:effectLst/>
              </a:rPr>
              <a:t>Departments Like Software, Support, And Hardware Have A Substantial Number Of Employees, Reflecting The Company's Emphasis On Technology And Product/Service Support . </a:t>
            </a:r>
          </a:p>
          <a:p>
            <a:pPr marL="285750" indent="-285750" algn="l">
              <a:buFont typeface="Arial" panose="020B0604020202020204" pitchFamily="34" charset="0"/>
              <a:buChar char="•"/>
            </a:pPr>
            <a:r>
              <a:rPr lang="en-US" b="0" i="0" dirty="0">
                <a:effectLst/>
              </a:rPr>
              <a:t>Research &amp; Development Has A Robust Number Of Employees, Which Is Essential For Innovation And Maintaining A Competitive Edge In The Market.</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A4FD28F1-A346-AA04-ACB1-1C1F5E480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017898"/>
            <a:ext cx="4845490" cy="1447008"/>
          </a:xfrm>
          <a:prstGeom prst="rect">
            <a:avLst/>
          </a:prstGeom>
        </p:spPr>
      </p:pic>
      <p:pic>
        <p:nvPicPr>
          <p:cNvPr id="8" name="Picture 7" descr="A screenshot of a computer">
            <a:extLst>
              <a:ext uri="{FF2B5EF4-FFF2-40B4-BE49-F238E27FC236}">
                <a16:creationId xmlns:a16="http://schemas.microsoft.com/office/drawing/2014/main" id="{8C27450A-9BDD-F3F0-5AF1-683757E33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151" y="3695563"/>
            <a:ext cx="3942181" cy="2490882"/>
          </a:xfrm>
          <a:prstGeom prst="rect">
            <a:avLst/>
          </a:prstGeom>
        </p:spPr>
      </p:pic>
    </p:spTree>
    <p:extLst>
      <p:ext uri="{BB962C8B-B14F-4D97-AF65-F5344CB8AC3E}">
        <p14:creationId xmlns:p14="http://schemas.microsoft.com/office/powerpoint/2010/main" val="35978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6</a:t>
            </a:r>
          </a:p>
          <a:p>
            <a:pPr>
              <a:lnSpc>
                <a:spcPct val="90000"/>
              </a:lnSpc>
              <a:spcBef>
                <a:spcPct val="0"/>
              </a:spcBef>
              <a:spcAft>
                <a:spcPts val="600"/>
              </a:spcAft>
            </a:pPr>
            <a:r>
              <a:rPr lang="en-US" sz="3400" b="1" dirty="0">
                <a:solidFill>
                  <a:srgbClr val="FF0000"/>
                </a:solidFill>
                <a:latin typeface="+mj-lt"/>
                <a:ea typeface="+mj-ea"/>
                <a:cs typeface="+mj-cs"/>
              </a:rPr>
              <a:t>Count Of Employees By Educational Field</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Count Of  Employee </a:t>
            </a:r>
            <a:r>
              <a:rPr lang="en-US" sz="2400" dirty="0"/>
              <a:t>Based On Educational Fields.</a:t>
            </a:r>
            <a:endParaRPr lang="en-US" sz="2400" kern="1200" dirty="0">
              <a:solidFill>
                <a:schemeClr val="tx1"/>
              </a:solidFill>
              <a:latin typeface="+mn-lt"/>
              <a:ea typeface="+mn-ea"/>
              <a:cs typeface="+mn-cs"/>
            </a:endParaRPr>
          </a:p>
        </p:txBody>
      </p:sp>
      <p:pic>
        <p:nvPicPr>
          <p:cNvPr id="6" name="Picture 5" descr="A graph of progress on a black background">
            <a:extLst>
              <a:ext uri="{FF2B5EF4-FFF2-40B4-BE49-F238E27FC236}">
                <a16:creationId xmlns:a16="http://schemas.microsoft.com/office/drawing/2014/main" id="{C0FE6199-369F-0CA9-70DC-C6FE9C7D1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997" y="2715110"/>
            <a:ext cx="5499446" cy="3191168"/>
          </a:xfrm>
          <a:prstGeom prst="rect">
            <a:avLst/>
          </a:prstGeom>
        </p:spPr>
      </p:pic>
    </p:spTree>
    <p:extLst>
      <p:ext uri="{BB962C8B-B14F-4D97-AF65-F5344CB8AC3E}">
        <p14:creationId xmlns:p14="http://schemas.microsoft.com/office/powerpoint/2010/main" val="34544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6</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92500" lnSpcReduction="20000"/>
          </a:bodyPr>
          <a:lstStyle/>
          <a:p>
            <a:pPr algn="l"/>
            <a:r>
              <a:rPr lang="en-US" sz="2000" b="0" i="0" dirty="0">
                <a:effectLst/>
              </a:rPr>
              <a:t>Analyzing the count of employees by educational field can offer insights into the skill composition, potential areas for talent development, and alignment of workforce skills with organizational needs. </a:t>
            </a:r>
          </a:p>
          <a:p>
            <a:pPr algn="l"/>
            <a:endParaRPr lang="en-US" sz="2000" b="0" i="0" dirty="0">
              <a:effectLst/>
            </a:endParaRPr>
          </a:p>
          <a:p>
            <a:pPr algn="l"/>
            <a:r>
              <a:rPr lang="en-US" sz="1900" b="1" i="0" dirty="0">
                <a:effectLst/>
              </a:rPr>
              <a:t>Insights:</a:t>
            </a:r>
          </a:p>
          <a:p>
            <a:pPr marL="285750" indent="-285750" algn="l">
              <a:buFont typeface="Arial" panose="020B0604020202020204" pitchFamily="34" charset="0"/>
              <a:buChar char="•"/>
            </a:pPr>
            <a:r>
              <a:rPr lang="en-US" b="0" i="0" dirty="0">
                <a:effectLst/>
              </a:rPr>
              <a:t>A significant number of employees come from a Medical background, which could be beneficial if the company is involved in healthcare or requires medical expertise . The representation of employees with backgrounds labeled as Other suggests diversity in educational qualifications, which can lead to a rich mix of skills and perspectives within the workforce.</a:t>
            </a:r>
          </a:p>
          <a:p>
            <a:pPr marL="285750" indent="-285750" algn="l">
              <a:buFont typeface="Arial" panose="020B0604020202020204" pitchFamily="34" charset="0"/>
              <a:buChar char="•"/>
            </a:pPr>
            <a:r>
              <a:rPr lang="en-US" b="0" i="0" dirty="0">
                <a:effectLst/>
              </a:rPr>
              <a:t>The presence of employees from Life Sciences and those with Technical Degrees indicates a strong science and technology focus, which is essential for companies in the tech or scientific research sectors.</a:t>
            </a:r>
          </a:p>
          <a:p>
            <a:pPr marL="285750" indent="-285750" algn="l">
              <a:buFont typeface="Arial" panose="020B0604020202020204" pitchFamily="34" charset="0"/>
              <a:buChar char="•"/>
            </a:pPr>
            <a:r>
              <a:rPr lang="en-US" b="0" i="0" dirty="0">
                <a:effectLst/>
              </a:rPr>
              <a:t>Having a sizable number of employees from Human Resources and Marketing educational fields implies that the company values expertise in these areas, which are critical for managing people and market presence.</a:t>
            </a:r>
          </a:p>
          <a:p>
            <a:pPr algn="l"/>
            <a:endParaRPr lang="en-US" b="0" i="0" dirty="0">
              <a:effectLst/>
              <a:latin typeface="Google Sans"/>
            </a:endParaRP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10;&#10;Description automatically generated">
            <a:extLst>
              <a:ext uri="{FF2B5EF4-FFF2-40B4-BE49-F238E27FC236}">
                <a16:creationId xmlns:a16="http://schemas.microsoft.com/office/drawing/2014/main" id="{5B69CE77-D8E6-9F36-182C-67E0CF6C8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1152525"/>
            <a:ext cx="4845488" cy="13157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87F023C-5DF2-85A8-0414-A279ECE86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856" y="3638481"/>
            <a:ext cx="3649094" cy="2504472"/>
          </a:xfrm>
          <a:prstGeom prst="rect">
            <a:avLst/>
          </a:prstGeom>
        </p:spPr>
      </p:pic>
    </p:spTree>
    <p:extLst>
      <p:ext uri="{BB962C8B-B14F-4D97-AF65-F5344CB8AC3E}">
        <p14:creationId xmlns:p14="http://schemas.microsoft.com/office/powerpoint/2010/main" val="395187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7</a:t>
            </a:r>
          </a:p>
          <a:p>
            <a:pPr>
              <a:lnSpc>
                <a:spcPct val="90000"/>
              </a:lnSpc>
              <a:spcBef>
                <a:spcPct val="0"/>
              </a:spcBef>
              <a:spcAft>
                <a:spcPts val="600"/>
              </a:spcAft>
            </a:pPr>
            <a:r>
              <a:rPr lang="en-US" sz="3400" b="1" dirty="0">
                <a:solidFill>
                  <a:srgbClr val="FF0000"/>
                </a:solidFill>
                <a:latin typeface="+mj-lt"/>
                <a:ea typeface="+mj-ea"/>
                <a:cs typeface="+mj-cs"/>
              </a:rPr>
              <a:t>Job Role Vs Work Life Balance</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Job Satisfaction Of Employee Based On Job Role Where 1 Is </a:t>
            </a:r>
            <a:r>
              <a:rPr lang="en-US" sz="2400" kern="1200" dirty="0">
                <a:solidFill>
                  <a:srgbClr val="FF0000"/>
                </a:solidFill>
                <a:latin typeface="+mn-lt"/>
                <a:ea typeface="+mn-ea"/>
                <a:cs typeface="+mn-cs"/>
              </a:rPr>
              <a:t>Poor</a:t>
            </a:r>
            <a:r>
              <a:rPr lang="en-US" sz="2400" kern="1200" dirty="0">
                <a:solidFill>
                  <a:schemeClr val="tx1"/>
                </a:solidFill>
                <a:latin typeface="+mn-lt"/>
                <a:ea typeface="+mn-ea"/>
                <a:cs typeface="+mn-cs"/>
              </a:rPr>
              <a:t> Is And 4 Is </a:t>
            </a:r>
            <a:r>
              <a:rPr lang="en-US" sz="2400" kern="1200" dirty="0">
                <a:solidFill>
                  <a:srgbClr val="00B050"/>
                </a:solidFill>
                <a:latin typeface="+mn-lt"/>
                <a:ea typeface="+mn-ea"/>
                <a:cs typeface="+mn-cs"/>
              </a:rPr>
              <a:t>Excellent</a:t>
            </a:r>
            <a:r>
              <a:rPr lang="en-US" sz="2400" kern="1200" dirty="0">
                <a:solidFill>
                  <a:schemeClr val="tx1"/>
                </a:solidFill>
                <a:latin typeface="+mn-lt"/>
                <a:ea typeface="+mn-ea"/>
                <a:cs typeface="+mn-cs"/>
              </a:rPr>
              <a:t> </a:t>
            </a:r>
          </a:p>
        </p:txBody>
      </p:sp>
      <p:pic>
        <p:nvPicPr>
          <p:cNvPr id="2" name="Picture 1" descr="A table with numbers and text&#10;&#10;Description automatically generated">
            <a:extLst>
              <a:ext uri="{FF2B5EF4-FFF2-40B4-BE49-F238E27FC236}">
                <a16:creationId xmlns:a16="http://schemas.microsoft.com/office/drawing/2014/main" id="{7C90E56E-128D-7C7F-6D85-2490D3410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18" y="2805765"/>
            <a:ext cx="5242982" cy="3265275"/>
          </a:xfrm>
          <a:prstGeom prst="rect">
            <a:avLst/>
          </a:prstGeom>
        </p:spPr>
      </p:pic>
    </p:spTree>
    <p:extLst>
      <p:ext uri="{BB962C8B-B14F-4D97-AF65-F5344CB8AC3E}">
        <p14:creationId xmlns:p14="http://schemas.microsoft.com/office/powerpoint/2010/main" val="2400001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7</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360207" y="2421099"/>
            <a:ext cx="5760977" cy="3625698"/>
          </a:xfrm>
          <a:prstGeom prst="rect">
            <a:avLst/>
          </a:prstGeom>
        </p:spPr>
        <p:txBody>
          <a:bodyPr vert="horz" lIns="91440" tIns="45720" rIns="91440" bIns="45720" rtlCol="0" anchor="t">
            <a:normAutofit/>
          </a:bodyPr>
          <a:lstStyle/>
          <a:p>
            <a:pPr lvl="0" algn="just"/>
            <a:r>
              <a:rPr lang="en-US" sz="2400" b="1" dirty="0"/>
              <a:t>Insights:</a:t>
            </a:r>
          </a:p>
          <a:p>
            <a:pPr marL="342900" lvl="0" indent="-342900" algn="just">
              <a:buFont typeface="Arial" panose="020B0604020202020204" pitchFamily="34" charset="0"/>
              <a:buChar char="•"/>
            </a:pPr>
            <a:r>
              <a:rPr lang="en-US" sz="2000" b="1" dirty="0"/>
              <a:t>Job Role Demands</a:t>
            </a:r>
            <a:r>
              <a:rPr lang="en-US" sz="2000" dirty="0"/>
              <a:t>: Some job roles may inherently come with more stress or irregular hours, which can impact work-life balance negatively.</a:t>
            </a:r>
          </a:p>
          <a:p>
            <a:pPr marL="342900" lvl="0" indent="-342900" algn="just">
              <a:buFont typeface="Arial" panose="020B0604020202020204" pitchFamily="34" charset="0"/>
              <a:buChar char="•"/>
            </a:pPr>
            <a:r>
              <a:rPr lang="en-US" sz="2000" b="1" dirty="0"/>
              <a:t>Employee Feedback</a:t>
            </a:r>
            <a:r>
              <a:rPr lang="en-US" sz="2000" dirty="0"/>
              <a:t>: Employees in roles with lower work-life balance ratings might be experiencing stress due to overtime, inflexible schedules, or workload.</a:t>
            </a:r>
            <a:endParaRPr lang="en-IN" sz="2000" dirty="0"/>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5E096A4-FDC1-88C6-A501-8C935A74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247" y="908821"/>
            <a:ext cx="4814927" cy="15962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513394F-6269-E4F6-9CEE-4175B3465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675" y="3523894"/>
            <a:ext cx="3895725" cy="2810230"/>
          </a:xfrm>
          <a:prstGeom prst="rect">
            <a:avLst/>
          </a:prstGeom>
        </p:spPr>
      </p:pic>
    </p:spTree>
    <p:extLst>
      <p:ext uri="{BB962C8B-B14F-4D97-AF65-F5344CB8AC3E}">
        <p14:creationId xmlns:p14="http://schemas.microsoft.com/office/powerpoint/2010/main" val="3725555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8</a:t>
            </a:r>
          </a:p>
          <a:p>
            <a:pPr>
              <a:lnSpc>
                <a:spcPct val="90000"/>
              </a:lnSpc>
              <a:spcBef>
                <a:spcPct val="0"/>
              </a:spcBef>
              <a:spcAft>
                <a:spcPts val="600"/>
              </a:spcAft>
            </a:pPr>
            <a:r>
              <a:rPr lang="en-US" sz="3400" b="1" dirty="0">
                <a:solidFill>
                  <a:srgbClr val="FF0000"/>
                </a:solidFill>
                <a:latin typeface="+mj-lt"/>
                <a:ea typeface="+mj-ea"/>
                <a:cs typeface="+mj-cs"/>
              </a:rPr>
              <a:t>Attrition Rate Vs Year Since Last Promotion</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Attrition Rate And Year Since Last Promotion So We Can See Years Wise Attrition. </a:t>
            </a:r>
          </a:p>
        </p:txBody>
      </p:sp>
      <p:pic>
        <p:nvPicPr>
          <p:cNvPr id="3" name="Picture 2" descr="A graph on a screen&#10;&#10;Description automatically generated">
            <a:extLst>
              <a:ext uri="{FF2B5EF4-FFF2-40B4-BE49-F238E27FC236}">
                <a16:creationId xmlns:a16="http://schemas.microsoft.com/office/drawing/2014/main" id="{1D56AAE3-F1DB-F922-D100-D84BC248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20" y="2805765"/>
            <a:ext cx="5374324" cy="3265275"/>
          </a:xfrm>
          <a:prstGeom prst="rect">
            <a:avLst/>
          </a:prstGeom>
        </p:spPr>
      </p:pic>
    </p:spTree>
    <p:extLst>
      <p:ext uri="{BB962C8B-B14F-4D97-AF65-F5344CB8AC3E}">
        <p14:creationId xmlns:p14="http://schemas.microsoft.com/office/powerpoint/2010/main" val="153862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8</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fontScale="92500" lnSpcReduction="10000"/>
          </a:bodyPr>
          <a:lstStyle/>
          <a:p>
            <a:pPr algn="l"/>
            <a:r>
              <a:rPr lang="en-US" sz="2000" b="0" i="0" dirty="0">
                <a:effectLst/>
              </a:rPr>
              <a:t>Analyzing the relationship between attrition rate and the number of years since the last promotion can offer insights into employee satisfaction, career development, and potential areas for improvement. </a:t>
            </a:r>
          </a:p>
          <a:p>
            <a:pPr algn="l"/>
            <a:r>
              <a:rPr lang="en-US" sz="1900" b="1" i="0" dirty="0">
                <a:effectLst/>
              </a:rPr>
              <a:t>Insights:</a:t>
            </a:r>
          </a:p>
          <a:p>
            <a:pPr marL="285750" indent="-285750" algn="l">
              <a:buFont typeface="Arial" panose="020B0604020202020204" pitchFamily="34" charset="0"/>
              <a:buChar char="•"/>
            </a:pPr>
            <a:r>
              <a:rPr lang="en-US" b="1" i="0" dirty="0">
                <a:effectLst/>
              </a:rPr>
              <a:t>High Attrition at Long Intervals</a:t>
            </a:r>
            <a:r>
              <a:rPr lang="en-US" b="0" i="0" dirty="0">
                <a:effectLst/>
              </a:rPr>
              <a:t>: The highest attrition rates occur at longer intervals since the last promotion, such as 33, 37, and 39 years. This could suggest that employees are more likely to leave if they perceive a lack of advancement or recognition over time.</a:t>
            </a:r>
          </a:p>
          <a:p>
            <a:pPr marL="285750" indent="-285750" algn="l">
              <a:buFont typeface="Arial" panose="020B0604020202020204" pitchFamily="34" charset="0"/>
              <a:buChar char="•"/>
            </a:pPr>
            <a:r>
              <a:rPr lang="en-US" b="1" i="0" dirty="0">
                <a:effectLst/>
              </a:rPr>
              <a:t>Lowest Attrition</a:t>
            </a:r>
            <a:r>
              <a:rPr lang="en-US" b="0" i="0" dirty="0">
                <a:effectLst/>
              </a:rPr>
              <a:t>: Interestingly, the lowest attrition rate is observed at 40 years since the last promotion. This may be due to a very small sample size or indicate employees nearing retirement who are less likely to leave.</a:t>
            </a:r>
          </a:p>
          <a:p>
            <a:pPr marL="285750" indent="-285750" algn="l">
              <a:buFont typeface="Arial" panose="020B0604020202020204" pitchFamily="34" charset="0"/>
              <a:buChar char="•"/>
            </a:pPr>
            <a:r>
              <a:rPr lang="en-US" b="1" i="0" dirty="0">
                <a:effectLst/>
              </a:rPr>
              <a:t>Mid-Range Variance</a:t>
            </a:r>
            <a:r>
              <a:rPr lang="en-US" b="0" i="0" dirty="0">
                <a:effectLst/>
              </a:rPr>
              <a:t>: Throughout the mid-range of years since the last promotion (from 1 to 25 years), the attrition rates fluctuate around 50%, suggesting that factors other than time since the last promotion may also significantly influence attrition.</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
            <a:extLst>
              <a:ext uri="{FF2B5EF4-FFF2-40B4-BE49-F238E27FC236}">
                <a16:creationId xmlns:a16="http://schemas.microsoft.com/office/drawing/2014/main" id="{D8B7EAAD-63D9-0F2F-4C24-2659DCF53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911143"/>
            <a:ext cx="4845488" cy="1816193"/>
          </a:xfrm>
          <a:prstGeom prst="rect">
            <a:avLst/>
          </a:prstGeom>
        </p:spPr>
      </p:pic>
      <p:pic>
        <p:nvPicPr>
          <p:cNvPr id="9" name="Picture 8" descr="A screenshot of a data&#10;&#10;Description automatically generated">
            <a:extLst>
              <a:ext uri="{FF2B5EF4-FFF2-40B4-BE49-F238E27FC236}">
                <a16:creationId xmlns:a16="http://schemas.microsoft.com/office/drawing/2014/main" id="{11BF9549-0DD6-A540-6252-459192C1BD76}"/>
              </a:ext>
            </a:extLst>
          </p:cNvPr>
          <p:cNvPicPr>
            <a:picLocks noChangeAspect="1"/>
          </p:cNvPicPr>
          <p:nvPr/>
        </p:nvPicPr>
        <p:blipFill rotWithShape="1">
          <a:blip r:embed="rId3">
            <a:extLst>
              <a:ext uri="{28A0092B-C50C-407E-A947-70E740481C1C}">
                <a14:useLocalDpi xmlns:a14="http://schemas.microsoft.com/office/drawing/2010/main" val="0"/>
              </a:ext>
            </a:extLst>
          </a:blip>
          <a:srcRect t="4339"/>
          <a:stretch/>
        </p:blipFill>
        <p:spPr>
          <a:xfrm>
            <a:off x="7489463" y="3576968"/>
            <a:ext cx="3565933" cy="2852098"/>
          </a:xfrm>
          <a:prstGeom prst="rect">
            <a:avLst/>
          </a:prstGeom>
        </p:spPr>
      </p:pic>
    </p:spTree>
    <p:extLst>
      <p:ext uri="{BB962C8B-B14F-4D97-AF65-F5344CB8AC3E}">
        <p14:creationId xmlns:p14="http://schemas.microsoft.com/office/powerpoint/2010/main" val="81201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9</a:t>
            </a:r>
          </a:p>
          <a:p>
            <a:pPr>
              <a:lnSpc>
                <a:spcPct val="90000"/>
              </a:lnSpc>
              <a:spcBef>
                <a:spcPct val="0"/>
              </a:spcBef>
              <a:spcAft>
                <a:spcPts val="600"/>
              </a:spcAft>
            </a:pPr>
            <a:r>
              <a:rPr lang="en-US" sz="3400" b="1" dirty="0">
                <a:solidFill>
                  <a:srgbClr val="FF0000"/>
                </a:solidFill>
                <a:latin typeface="+mj-lt"/>
                <a:ea typeface="+mj-ea"/>
                <a:cs typeface="+mj-cs"/>
              </a:rPr>
              <a:t>Count Of Employees By Gender</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Total Count And Percentage Of Employee Based On Gender.</a:t>
            </a:r>
          </a:p>
        </p:txBody>
      </p:sp>
      <p:pic>
        <p:nvPicPr>
          <p:cNvPr id="2" name="Picture 1" descr="A chart with numbers and a circle&#10;&#10;Description automatically generated">
            <a:extLst>
              <a:ext uri="{FF2B5EF4-FFF2-40B4-BE49-F238E27FC236}">
                <a16:creationId xmlns:a16="http://schemas.microsoft.com/office/drawing/2014/main" id="{7B32071B-65F5-D324-9315-1FA7F0958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8" y="2567446"/>
            <a:ext cx="4990215" cy="3481275"/>
          </a:xfrm>
          <a:prstGeom prst="rect">
            <a:avLst/>
          </a:prstGeom>
        </p:spPr>
      </p:pic>
    </p:spTree>
    <p:extLst>
      <p:ext uri="{BB962C8B-B14F-4D97-AF65-F5344CB8AC3E}">
        <p14:creationId xmlns:p14="http://schemas.microsoft.com/office/powerpoint/2010/main" val="3211936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9</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rPr>
              <a:t>Analyzing the count of employees by gender can provide insights into various aspects of an organization's workforce composition, diversity, and inclusivity. </a:t>
            </a:r>
          </a:p>
          <a:p>
            <a:pPr algn="l"/>
            <a:r>
              <a:rPr lang="en-US" sz="2000" b="1" i="0" dirty="0">
                <a:effectLst/>
              </a:rPr>
              <a:t>Insights:</a:t>
            </a:r>
          </a:p>
          <a:p>
            <a:pPr algn="l"/>
            <a:r>
              <a:rPr lang="en-US" b="0" i="0" dirty="0">
                <a:effectLst/>
              </a:rPr>
              <a:t>The gender distribution at this company is nearly equal, which is a positive sign of gender diversity in the workplace.</a:t>
            </a:r>
          </a:p>
          <a:p>
            <a:pPr algn="l"/>
            <a:endParaRPr lang="en-US" b="0" i="0" dirty="0">
              <a:effectLst/>
            </a:endParaRPr>
          </a:p>
          <a:p>
            <a:pPr marL="285750" indent="-285750" algn="l">
              <a:buFont typeface="Arial" panose="020B0604020202020204" pitchFamily="34" charset="0"/>
              <a:buChar char="•"/>
            </a:pPr>
            <a:r>
              <a:rPr lang="en-US" b="1" i="0" dirty="0">
                <a:effectLst/>
              </a:rPr>
              <a:t>Maintain Balance</a:t>
            </a:r>
            <a:r>
              <a:rPr lang="en-US" b="0" i="0" dirty="0">
                <a:effectLst/>
              </a:rPr>
              <a:t>: Continue with recruitment and promotion policies that support this balance to maintain gender diversity.</a:t>
            </a:r>
          </a:p>
          <a:p>
            <a:pPr marL="285750" indent="-285750" algn="l">
              <a:buFont typeface="Arial" panose="020B0604020202020204" pitchFamily="34" charset="0"/>
              <a:buChar char="•"/>
            </a:pPr>
            <a:r>
              <a:rPr lang="en-US" b="1" i="0" dirty="0">
                <a:effectLst/>
              </a:rPr>
              <a:t>Diversity Training</a:t>
            </a:r>
            <a:r>
              <a:rPr lang="en-US" b="0" i="0" dirty="0">
                <a:effectLst/>
              </a:rPr>
              <a:t>: Even with a balanced distribution, it's important to have regular diversity and inclusion training to ensure a supportive work environment for all genders.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a:extLst>
              <a:ext uri="{FF2B5EF4-FFF2-40B4-BE49-F238E27FC236}">
                <a16:creationId xmlns:a16="http://schemas.microsoft.com/office/drawing/2014/main" id="{228A1E77-1FB6-65D4-9855-D8AEDBA75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888053"/>
            <a:ext cx="4805656" cy="1845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7423CFD-1CA4-2EF5-CE18-830EA2CC709D}"/>
              </a:ext>
            </a:extLst>
          </p:cNvPr>
          <p:cNvPicPr>
            <a:picLocks noChangeAspect="1"/>
          </p:cNvPicPr>
          <p:nvPr/>
        </p:nvPicPr>
        <p:blipFill rotWithShape="1">
          <a:blip r:embed="rId3">
            <a:extLst>
              <a:ext uri="{28A0092B-C50C-407E-A947-70E740481C1C}">
                <a14:useLocalDpi xmlns:a14="http://schemas.microsoft.com/office/drawing/2010/main" val="0"/>
              </a:ext>
            </a:extLst>
          </a:blip>
          <a:srcRect t="14372"/>
          <a:stretch/>
        </p:blipFill>
        <p:spPr>
          <a:xfrm>
            <a:off x="7785219" y="4083232"/>
            <a:ext cx="3478275" cy="1768080"/>
          </a:xfrm>
          <a:prstGeom prst="rect">
            <a:avLst/>
          </a:prstGeom>
        </p:spPr>
      </p:pic>
    </p:spTree>
    <p:extLst>
      <p:ext uri="{BB962C8B-B14F-4D97-AF65-F5344CB8AC3E}">
        <p14:creationId xmlns:p14="http://schemas.microsoft.com/office/powerpoint/2010/main" val="40310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00FF00"/>
              </a:highlight>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FF"/>
              </a:highlight>
            </a:endParaRPr>
          </a:p>
        </p:txBody>
      </p:sp>
      <p:sp>
        <p:nvSpPr>
          <p:cNvPr id="2" name="Title 1">
            <a:extLst>
              <a:ext uri="{FF2B5EF4-FFF2-40B4-BE49-F238E27FC236}">
                <a16:creationId xmlns:a16="http://schemas.microsoft.com/office/drawing/2014/main" id="{EB63756B-C652-BB64-6329-FCB2B7876107}"/>
              </a:ext>
            </a:extLst>
          </p:cNvPr>
          <p:cNvSpPr>
            <a:spLocks noGrp="1"/>
          </p:cNvSpPr>
          <p:nvPr>
            <p:ph type="ctrTitle"/>
          </p:nvPr>
        </p:nvSpPr>
        <p:spPr>
          <a:xfrm>
            <a:off x="4935894" y="348865"/>
            <a:ext cx="2174033" cy="877729"/>
          </a:xfrm>
          <a:ln w="28575">
            <a:solidFill>
              <a:schemeClr val="bg1"/>
            </a:solidFill>
          </a:ln>
        </p:spPr>
        <p:txBody>
          <a:bodyPr vert="horz" lIns="91440" tIns="45720" rIns="91440" bIns="45720" rtlCol="0" anchor="ctr">
            <a:normAutofit/>
          </a:bodyPr>
          <a:lstStyle/>
          <a:p>
            <a:r>
              <a:rPr lang="en-US" sz="4000" kern="1200" dirty="0">
                <a:solidFill>
                  <a:srgbClr val="FFFFFF"/>
                </a:solidFill>
                <a:latin typeface="Abadi" panose="020B0604020104020204" pitchFamily="34" charset="0"/>
              </a:rPr>
              <a:t>AGENDA</a:t>
            </a:r>
          </a:p>
        </p:txBody>
      </p:sp>
      <p:graphicFrame>
        <p:nvGraphicFramePr>
          <p:cNvPr id="38" name="TextBox 3">
            <a:extLst>
              <a:ext uri="{FF2B5EF4-FFF2-40B4-BE49-F238E27FC236}">
                <a16:creationId xmlns:a16="http://schemas.microsoft.com/office/drawing/2014/main" id="{2A733E67-4A9D-F21E-E253-D62994BCFE55}"/>
              </a:ext>
            </a:extLst>
          </p:cNvPr>
          <p:cNvGraphicFramePr/>
          <p:nvPr>
            <p:extLst>
              <p:ext uri="{D42A27DB-BD31-4B8C-83A1-F6EECF244321}">
                <p14:modId xmlns:p14="http://schemas.microsoft.com/office/powerpoint/2010/main" val="284137790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82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10</a:t>
            </a:r>
          </a:p>
          <a:p>
            <a:pPr>
              <a:lnSpc>
                <a:spcPct val="90000"/>
              </a:lnSpc>
              <a:spcBef>
                <a:spcPct val="0"/>
              </a:spcBef>
              <a:spcAft>
                <a:spcPts val="600"/>
              </a:spcAft>
            </a:pPr>
            <a:r>
              <a:rPr lang="en-US" sz="3400" b="1" dirty="0">
                <a:solidFill>
                  <a:srgbClr val="FF0000"/>
                </a:solidFill>
                <a:latin typeface="+mj-lt"/>
                <a:ea typeface="+mj-ea"/>
                <a:cs typeface="+mj-cs"/>
              </a:rPr>
              <a:t>Monthly New Hire Vs Attrition Trend Line</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Monthly New Hire And Attrition Trend Line.</a:t>
            </a:r>
          </a:p>
        </p:txBody>
      </p:sp>
      <p:pic>
        <p:nvPicPr>
          <p:cNvPr id="3" name="Picture 2" descr="A graph with red lines and white dots&#10;&#10;Description automatically generated">
            <a:extLst>
              <a:ext uri="{FF2B5EF4-FFF2-40B4-BE49-F238E27FC236}">
                <a16:creationId xmlns:a16="http://schemas.microsoft.com/office/drawing/2014/main" id="{3453FB7D-6333-C36E-D635-69F38F9DE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8" y="2567445"/>
            <a:ext cx="5403351" cy="3604753"/>
          </a:xfrm>
          <a:prstGeom prst="rect">
            <a:avLst/>
          </a:prstGeom>
        </p:spPr>
      </p:pic>
    </p:spTree>
    <p:extLst>
      <p:ext uri="{BB962C8B-B14F-4D97-AF65-F5344CB8AC3E}">
        <p14:creationId xmlns:p14="http://schemas.microsoft.com/office/powerpoint/2010/main" val="3045049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10</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latin typeface="Söhne"/>
              </a:rPr>
              <a:t>Analyzing the trend line of monthly new hires versus attrition can provide valuable insights into workforce dynamics, organizational health, and potential areas for improvement.</a:t>
            </a:r>
          </a:p>
          <a:p>
            <a:pPr algn="l"/>
            <a:r>
              <a:rPr lang="en-US" sz="2000" b="1" i="0" dirty="0">
                <a:effectLst/>
                <a:latin typeface="Google Sans"/>
              </a:rPr>
              <a:t>Insights:</a:t>
            </a:r>
          </a:p>
          <a:p>
            <a:pPr marL="285750" indent="-285750" algn="l">
              <a:buFont typeface="Arial" panose="020B0604020202020204" pitchFamily="34" charset="0"/>
              <a:buChar char="•"/>
            </a:pPr>
            <a:r>
              <a:rPr lang="en-US" b="1" i="0" dirty="0">
                <a:effectLst/>
                <a:latin typeface="Google Sans"/>
              </a:rPr>
              <a:t>Consistent Attrition: </a:t>
            </a:r>
            <a:r>
              <a:rPr lang="en-US" b="0" i="0" dirty="0">
                <a:effectLst/>
                <a:latin typeface="Google Sans"/>
              </a:rPr>
              <a:t>Attrition numbers remain constant each month at 25,105, which is unusually high and suggests a systematic issue rather than a seasonal or one-off event.</a:t>
            </a:r>
          </a:p>
          <a:p>
            <a:pPr marL="285750" indent="-285750" algn="l">
              <a:buFont typeface="Arial" panose="020B0604020202020204" pitchFamily="34" charset="0"/>
              <a:buChar char="•"/>
            </a:pPr>
            <a:r>
              <a:rPr lang="en-US" b="1" i="0" dirty="0">
                <a:effectLst/>
                <a:latin typeface="Google Sans"/>
              </a:rPr>
              <a:t>New Hires Fluctuations</a:t>
            </a:r>
            <a:r>
              <a:rPr lang="en-US" b="0" i="0" dirty="0">
                <a:effectLst/>
                <a:latin typeface="Google Sans"/>
              </a:rPr>
              <a:t>: New hires fluctuate slightly month to month but remain significantly lower than attritions, indicating a shrinking workforce.</a:t>
            </a:r>
          </a:p>
          <a:p>
            <a:pPr marL="285750" indent="-285750" algn="l">
              <a:buFont typeface="Arial" panose="020B0604020202020204" pitchFamily="34" charset="0"/>
              <a:buChar char="•"/>
            </a:pPr>
            <a:r>
              <a:rPr lang="en-US" b="1" i="0" dirty="0">
                <a:effectLst/>
                <a:latin typeface="Google Sans"/>
              </a:rPr>
              <a:t>Workforce Reduction</a:t>
            </a:r>
            <a:r>
              <a:rPr lang="en-US" b="0" i="0" dirty="0">
                <a:effectLst/>
                <a:latin typeface="Google Sans"/>
              </a:rPr>
              <a:t>: If attritions continue to outpace new hires by this margin, the company is experiencing a net reduction in workforce, which can have several implications, such as increased workload on remaining employees and potential loss of expertise.</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147A380C-1F24-9CED-2B0B-795E2FF84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303" y="175562"/>
            <a:ext cx="4698872" cy="3105472"/>
          </a:xfrm>
          <a:prstGeom prst="rect">
            <a:avLst/>
          </a:prstGeom>
        </p:spPr>
      </p:pic>
      <p:pic>
        <p:nvPicPr>
          <p:cNvPr id="9" name="Picture 8" descr="A screenshot of a table">
            <a:extLst>
              <a:ext uri="{FF2B5EF4-FFF2-40B4-BE49-F238E27FC236}">
                <a16:creationId xmlns:a16="http://schemas.microsoft.com/office/drawing/2014/main" id="{ECB28A82-CEE0-F37D-0151-54A3F655ED3F}"/>
              </a:ext>
            </a:extLst>
          </p:cNvPr>
          <p:cNvPicPr>
            <a:picLocks noChangeAspect="1"/>
          </p:cNvPicPr>
          <p:nvPr/>
        </p:nvPicPr>
        <p:blipFill rotWithShape="1">
          <a:blip r:embed="rId3">
            <a:extLst>
              <a:ext uri="{28A0092B-C50C-407E-A947-70E740481C1C}">
                <a14:useLocalDpi xmlns:a14="http://schemas.microsoft.com/office/drawing/2010/main" val="0"/>
              </a:ext>
            </a:extLst>
          </a:blip>
          <a:srcRect l="3753" t="4383" r="8731" b="9839"/>
          <a:stretch/>
        </p:blipFill>
        <p:spPr>
          <a:xfrm>
            <a:off x="7616858" y="3527709"/>
            <a:ext cx="3214540" cy="2901675"/>
          </a:xfrm>
          <a:prstGeom prst="rect">
            <a:avLst/>
          </a:prstGeom>
        </p:spPr>
      </p:pic>
    </p:spTree>
    <p:extLst>
      <p:ext uri="{BB962C8B-B14F-4D97-AF65-F5344CB8AC3E}">
        <p14:creationId xmlns:p14="http://schemas.microsoft.com/office/powerpoint/2010/main" val="3407738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11</a:t>
            </a:r>
          </a:p>
          <a:p>
            <a:pPr>
              <a:lnSpc>
                <a:spcPct val="90000"/>
              </a:lnSpc>
              <a:spcBef>
                <a:spcPct val="0"/>
              </a:spcBef>
              <a:spcAft>
                <a:spcPts val="600"/>
              </a:spcAft>
            </a:pPr>
            <a:r>
              <a:rPr lang="en-US" sz="3400" b="1" dirty="0">
                <a:solidFill>
                  <a:srgbClr val="FF0000"/>
                </a:solidFill>
                <a:latin typeface="+mj-lt"/>
                <a:ea typeface="+mj-ea"/>
                <a:cs typeface="+mj-cs"/>
              </a:rPr>
              <a:t>Department Wise Job Satisfaction</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The Job Satisfaction Rate Based On The Department.</a:t>
            </a:r>
          </a:p>
        </p:txBody>
      </p:sp>
      <p:pic>
        <p:nvPicPr>
          <p:cNvPr id="2" name="Picture 1" descr="A graph of a number of jobs&#10;&#10;Description automatically generated with medium confidence">
            <a:extLst>
              <a:ext uri="{FF2B5EF4-FFF2-40B4-BE49-F238E27FC236}">
                <a16:creationId xmlns:a16="http://schemas.microsoft.com/office/drawing/2014/main" id="{238959A3-C229-490A-D8D2-5A7D71643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07" y="2536344"/>
            <a:ext cx="5415732" cy="3684002"/>
          </a:xfrm>
          <a:prstGeom prst="rect">
            <a:avLst/>
          </a:prstGeom>
        </p:spPr>
      </p:pic>
    </p:spTree>
    <p:extLst>
      <p:ext uri="{BB962C8B-B14F-4D97-AF65-F5344CB8AC3E}">
        <p14:creationId xmlns:p14="http://schemas.microsoft.com/office/powerpoint/2010/main" val="51685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11</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latin typeface="Söhne"/>
              </a:rPr>
              <a:t>Analyzing Department-wise Total Employees Can Provide Valuable Insights Into The Organizational Structure, Resource Distribution, And Potential Areas Of Focus.</a:t>
            </a:r>
          </a:p>
          <a:p>
            <a:pPr algn="l"/>
            <a:endParaRPr lang="en-US" sz="2000" b="0" i="0" dirty="0">
              <a:effectLst/>
              <a:latin typeface="Söhne"/>
            </a:endParaRPr>
          </a:p>
          <a:p>
            <a:pPr algn="l"/>
            <a:r>
              <a:rPr lang="en-US" sz="2000" b="1" i="0" dirty="0">
                <a:effectLst/>
                <a:latin typeface="Google Sans"/>
              </a:rPr>
              <a:t>Insights:</a:t>
            </a:r>
          </a:p>
          <a:p>
            <a:pPr marL="285750" indent="-285750" algn="l">
              <a:buFont typeface="Arial" panose="020B0604020202020204" pitchFamily="34" charset="0"/>
              <a:buChar char="•"/>
            </a:pPr>
            <a:r>
              <a:rPr lang="en-US" b="1" i="0" dirty="0">
                <a:effectLst/>
                <a:latin typeface="Google Sans"/>
              </a:rPr>
              <a:t>Overall Satisfaction</a:t>
            </a:r>
            <a:r>
              <a:rPr lang="en-US" b="0" i="0" dirty="0">
                <a:effectLst/>
                <a:latin typeface="Google Sans"/>
              </a:rPr>
              <a:t>: The average job satisfaction scores across different job roles are quite close, ranging narrowly between 2.46 and 2.52 on an unspecified scale. This suggests a relatively uniform level of job satisfaction across the company.</a:t>
            </a:r>
          </a:p>
          <a:p>
            <a:pPr marL="285750" indent="-285750" algn="l">
              <a:buFont typeface="Arial" panose="020B0604020202020204" pitchFamily="34" charset="0"/>
              <a:buChar char="•"/>
            </a:pPr>
            <a:r>
              <a:rPr lang="en-US" b="1" i="0" dirty="0">
                <a:effectLst/>
                <a:latin typeface="Google Sans"/>
              </a:rPr>
              <a:t>Potential for Improvement</a:t>
            </a:r>
            <a:r>
              <a:rPr lang="en-US" b="0" i="0" dirty="0">
                <a:effectLst/>
                <a:latin typeface="Google Sans"/>
              </a:rPr>
              <a:t>: All scores are below the midpoint of a 1-5 scale (assuming this is the scale used), which indicates there is room for improvement in job satisfaction across all roles.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shot of a job&#10;&#10;Description automatically generated">
            <a:extLst>
              <a:ext uri="{FF2B5EF4-FFF2-40B4-BE49-F238E27FC236}">
                <a16:creationId xmlns:a16="http://schemas.microsoft.com/office/drawing/2014/main" id="{9AFA7FB6-939C-9109-B006-B18A8FD01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86" y="979029"/>
            <a:ext cx="4759278" cy="182073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11FC85D-EF0E-4CC4-CDDB-2E9A89D90E47}"/>
              </a:ext>
            </a:extLst>
          </p:cNvPr>
          <p:cNvPicPr>
            <a:picLocks noChangeAspect="1"/>
          </p:cNvPicPr>
          <p:nvPr/>
        </p:nvPicPr>
        <p:blipFill rotWithShape="1">
          <a:blip r:embed="rId3">
            <a:extLst>
              <a:ext uri="{28A0092B-C50C-407E-A947-70E740481C1C}">
                <a14:useLocalDpi xmlns:a14="http://schemas.microsoft.com/office/drawing/2010/main" val="0"/>
              </a:ext>
            </a:extLst>
          </a:blip>
          <a:srcRect t="4571" b="8084"/>
          <a:stretch/>
        </p:blipFill>
        <p:spPr>
          <a:xfrm>
            <a:off x="7593496" y="3607715"/>
            <a:ext cx="3498574" cy="2707429"/>
          </a:xfrm>
          <a:prstGeom prst="rect">
            <a:avLst/>
          </a:prstGeom>
        </p:spPr>
      </p:pic>
    </p:spTree>
    <p:extLst>
      <p:ext uri="{BB962C8B-B14F-4D97-AF65-F5344CB8AC3E}">
        <p14:creationId xmlns:p14="http://schemas.microsoft.com/office/powerpoint/2010/main" val="18250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83F0983-A792-A76F-554D-7D7DB25D8459}"/>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0000"/>
                </a:solidFill>
                <a:latin typeface="+mj-lt"/>
                <a:ea typeface="+mj-ea"/>
                <a:cs typeface="+mj-cs"/>
              </a:rPr>
              <a:t>KPI 12</a:t>
            </a:r>
          </a:p>
          <a:p>
            <a:pPr>
              <a:lnSpc>
                <a:spcPct val="90000"/>
              </a:lnSpc>
              <a:spcBef>
                <a:spcPct val="0"/>
              </a:spcBef>
              <a:spcAft>
                <a:spcPts val="600"/>
              </a:spcAft>
            </a:pPr>
            <a:r>
              <a:rPr lang="en-US" sz="3400" b="1" dirty="0">
                <a:solidFill>
                  <a:srgbClr val="FF0000"/>
                </a:solidFill>
                <a:latin typeface="+mj-lt"/>
                <a:ea typeface="+mj-ea"/>
                <a:cs typeface="+mj-cs"/>
              </a:rPr>
              <a:t>Attrition By Marital Status</a:t>
            </a:r>
          </a:p>
        </p:txBody>
      </p:sp>
      <p:sp>
        <p:nvSpPr>
          <p:cNvPr id="41" name="Rectangle 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5021C5-373B-CE8D-369D-2AB0976ABF0D}"/>
              </a:ext>
            </a:extLst>
          </p:cNvPr>
          <p:cNvSpPr txBox="1"/>
          <p:nvPr/>
        </p:nvSpPr>
        <p:spPr>
          <a:xfrm>
            <a:off x="7147502" y="2478023"/>
            <a:ext cx="4673710" cy="3694176"/>
          </a:xfrm>
          <a:prstGeom prst="rect">
            <a:avLst/>
          </a:prstGeom>
        </p:spPr>
        <p:txBody>
          <a:bodyPr vert="horz" lIns="91440" tIns="45720" rIns="91440" bIns="45720" rtlCol="0" anchor="ctr">
            <a:normAutofit/>
          </a:bodyPr>
          <a:lstStyle/>
          <a:p>
            <a:pPr>
              <a:lnSpc>
                <a:spcPct val="90000"/>
              </a:lnSpc>
            </a:pPr>
            <a:r>
              <a:rPr lang="en-US" sz="2400" kern="1200" dirty="0">
                <a:solidFill>
                  <a:schemeClr val="tx1"/>
                </a:solidFill>
                <a:latin typeface="+mn-lt"/>
                <a:ea typeface="+mn-ea"/>
                <a:cs typeface="+mn-cs"/>
              </a:rPr>
              <a:t>This KPI Shows Attrition Count Based On The Marital Status By Gender.</a:t>
            </a:r>
          </a:p>
        </p:txBody>
      </p:sp>
      <p:pic>
        <p:nvPicPr>
          <p:cNvPr id="3" name="Picture 2" descr="A screenshot of a graph&#10;&#10;Description automatically generated">
            <a:extLst>
              <a:ext uri="{FF2B5EF4-FFF2-40B4-BE49-F238E27FC236}">
                <a16:creationId xmlns:a16="http://schemas.microsoft.com/office/drawing/2014/main" id="{5FDA88DD-22A6-904B-CE0F-B46C0D9B7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962" y="2529217"/>
            <a:ext cx="5286716" cy="3666133"/>
          </a:xfrm>
          <a:prstGeom prst="rect">
            <a:avLst/>
          </a:prstGeom>
        </p:spPr>
      </p:pic>
    </p:spTree>
    <p:extLst>
      <p:ext uri="{BB962C8B-B14F-4D97-AF65-F5344CB8AC3E}">
        <p14:creationId xmlns:p14="http://schemas.microsoft.com/office/powerpoint/2010/main" val="85202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BC3A7C-5607-26D3-33DE-ECC925076997}"/>
              </a:ext>
            </a:extLst>
          </p:cNvPr>
          <p:cNvSpPr txBox="1"/>
          <p:nvPr/>
        </p:nvSpPr>
        <p:spPr>
          <a:xfrm>
            <a:off x="589560" y="856180"/>
            <a:ext cx="5279408"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0000"/>
                </a:solidFill>
                <a:latin typeface="+mj-lt"/>
                <a:ea typeface="+mj-ea"/>
                <a:cs typeface="+mj-cs"/>
              </a:rPr>
              <a:t>Insights From KPI 12</a:t>
            </a:r>
            <a:endParaRPr lang="en-US" sz="4000" dirty="0">
              <a:solidFill>
                <a:srgbClr val="FF0000"/>
              </a:solidFill>
              <a:latin typeface="+mj-lt"/>
              <a:ea typeface="+mj-ea"/>
              <a:cs typeface="+mj-cs"/>
            </a:endParaRP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D23BE-FDAC-C6B6-FB67-8E78A6E5DED8}"/>
              </a:ext>
            </a:extLst>
          </p:cNvPr>
          <p:cNvSpPr txBox="1"/>
          <p:nvPr/>
        </p:nvSpPr>
        <p:spPr>
          <a:xfrm>
            <a:off x="257268" y="2192974"/>
            <a:ext cx="6236838" cy="4637594"/>
          </a:xfrm>
          <a:prstGeom prst="rect">
            <a:avLst/>
          </a:prstGeom>
        </p:spPr>
        <p:txBody>
          <a:bodyPr vert="horz" lIns="91440" tIns="45720" rIns="91440" bIns="45720" rtlCol="0" anchor="t">
            <a:normAutofit/>
          </a:bodyPr>
          <a:lstStyle/>
          <a:p>
            <a:pPr algn="l"/>
            <a:r>
              <a:rPr lang="en-US" sz="2000" b="0" i="0" dirty="0">
                <a:effectLst/>
              </a:rPr>
              <a:t>Analyzing gender-wise attrition by marital status can provide insights into potential patterns, challenges, and opportunities related to workforce dynamics.</a:t>
            </a:r>
          </a:p>
          <a:p>
            <a:pPr algn="l"/>
            <a:r>
              <a:rPr lang="en-US" sz="2000" b="1" i="0" dirty="0">
                <a:effectLst/>
              </a:rPr>
              <a:t>Insights:</a:t>
            </a:r>
          </a:p>
          <a:p>
            <a:pPr marL="285750" indent="-285750" algn="l">
              <a:buFont typeface="Arial" panose="020B0604020202020204" pitchFamily="34" charset="0"/>
              <a:buChar char="•"/>
            </a:pPr>
            <a:r>
              <a:rPr lang="en-US" b="1" i="0" dirty="0">
                <a:effectLst/>
              </a:rPr>
              <a:t>Attrition Distribution</a:t>
            </a:r>
            <a:r>
              <a:rPr lang="en-US" b="0" i="0" dirty="0">
                <a:effectLst/>
              </a:rPr>
              <a:t>: Attrition is distributed across all marital statuses and both genders. Notably, married males have the highest attrition count, followed closely by single females and divorced females.</a:t>
            </a:r>
          </a:p>
          <a:p>
            <a:pPr marL="285750" indent="-285750" algn="l">
              <a:buFont typeface="Arial" panose="020B0604020202020204" pitchFamily="34" charset="0"/>
              <a:buChar char="•"/>
            </a:pPr>
            <a:r>
              <a:rPr lang="en-US" b="1" i="0" dirty="0">
                <a:effectLst/>
              </a:rPr>
              <a:t>Marital Status Impact</a:t>
            </a:r>
            <a:r>
              <a:rPr lang="en-US" b="0" i="0" dirty="0">
                <a:effectLst/>
              </a:rPr>
              <a:t>: Being married or divorced doesn't significantly differ in attrition when comparing males and females, suggesting factors other than marital status may influence the decision to leave.</a:t>
            </a:r>
          </a:p>
          <a:p>
            <a:pPr marL="285750" indent="-285750" algn="l">
              <a:buFont typeface="Arial" panose="020B0604020202020204" pitchFamily="34" charset="0"/>
              <a:buChar char="•"/>
            </a:pPr>
            <a:r>
              <a:rPr lang="en-US" b="1" i="0" dirty="0">
                <a:effectLst/>
              </a:rPr>
              <a:t>Gender Consideration</a:t>
            </a:r>
            <a:r>
              <a:rPr lang="en-US" b="0" i="0" dirty="0">
                <a:effectLst/>
              </a:rPr>
              <a:t>: Male attrition is higher in both the married and divorced categories, which could indicate gender-specific issues or external job market opportunities.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mputer screen">
            <a:extLst>
              <a:ext uri="{FF2B5EF4-FFF2-40B4-BE49-F238E27FC236}">
                <a16:creationId xmlns:a16="http://schemas.microsoft.com/office/drawing/2014/main" id="{40956980-FAEA-FC67-3AA5-4127B0BC9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050" y="1039878"/>
            <a:ext cx="4758125" cy="146765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AA41377-F206-6341-14A0-97EC03F68CE8}"/>
              </a:ext>
            </a:extLst>
          </p:cNvPr>
          <p:cNvPicPr>
            <a:picLocks noChangeAspect="1"/>
          </p:cNvPicPr>
          <p:nvPr/>
        </p:nvPicPr>
        <p:blipFill rotWithShape="1">
          <a:blip r:embed="rId3">
            <a:extLst>
              <a:ext uri="{28A0092B-C50C-407E-A947-70E740481C1C}">
                <a14:useLocalDpi xmlns:a14="http://schemas.microsoft.com/office/drawing/2010/main" val="0"/>
              </a:ext>
            </a:extLst>
          </a:blip>
          <a:srcRect t="10885"/>
          <a:stretch/>
        </p:blipFill>
        <p:spPr>
          <a:xfrm>
            <a:off x="7245626" y="3868051"/>
            <a:ext cx="4144617" cy="2486742"/>
          </a:xfrm>
          <a:prstGeom prst="rect">
            <a:avLst/>
          </a:prstGeom>
        </p:spPr>
      </p:pic>
    </p:spTree>
    <p:extLst>
      <p:ext uri="{BB962C8B-B14F-4D97-AF65-F5344CB8AC3E}">
        <p14:creationId xmlns:p14="http://schemas.microsoft.com/office/powerpoint/2010/main" val="88874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558209" y="7126"/>
            <a:ext cx="11167447" cy="1252507"/>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566928" y="0"/>
            <a:ext cx="11155680" cy="1266759"/>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CD9185-C265-0ADC-2777-24F216FB66AD}"/>
              </a:ext>
            </a:extLst>
          </p:cNvPr>
          <p:cNvSpPr txBox="1">
            <a:spLocks/>
          </p:cNvSpPr>
          <p:nvPr/>
        </p:nvSpPr>
        <p:spPr>
          <a:xfrm>
            <a:off x="938285" y="54119"/>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tx1"/>
                </a:solidFill>
                <a:latin typeface="+mj-lt"/>
                <a:ea typeface="+mj-ea"/>
                <a:cs typeface="+mj-cs"/>
              </a:rPr>
              <a:t>Conclusion &amp; Suggestion</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98834" y="264425"/>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5299774-2253-BE6C-9C91-A6ACCB8777F6}"/>
              </a:ext>
            </a:extLst>
          </p:cNvPr>
          <p:cNvGraphicFramePr/>
          <p:nvPr>
            <p:extLst>
              <p:ext uri="{D42A27DB-BD31-4B8C-83A1-F6EECF244321}">
                <p14:modId xmlns:p14="http://schemas.microsoft.com/office/powerpoint/2010/main" val="521437428"/>
              </p:ext>
            </p:extLst>
          </p:nvPr>
        </p:nvGraphicFramePr>
        <p:xfrm>
          <a:off x="1115568" y="1474237"/>
          <a:ext cx="10168128" cy="4789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9602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4ACFA-D4AF-6D4B-8B01-12133D1EF6BE}"/>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Thank You..</a:t>
            </a:r>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61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3A91BE-4263-488E-B846-54DC76E61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355717D4-33C9-419C-8D9C-17C7079673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47" name="Rectangle 46">
            <a:extLst>
              <a:ext uri="{FF2B5EF4-FFF2-40B4-BE49-F238E27FC236}">
                <a16:creationId xmlns:a16="http://schemas.microsoft.com/office/drawing/2014/main" id="{DE152F22-1707-453C-8C48-6B5CDD242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75FA67A-56F6-4164-8E1F-8D6AFD3F0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86593"/>
            <a:ext cx="12192000" cy="428092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D8A4E-128B-D48B-9B4B-F520B1CBD89D}"/>
              </a:ext>
            </a:extLst>
          </p:cNvPr>
          <p:cNvSpPr>
            <a:spLocks noGrp="1"/>
          </p:cNvSpPr>
          <p:nvPr>
            <p:ph type="ctrTitle"/>
          </p:nvPr>
        </p:nvSpPr>
        <p:spPr>
          <a:xfrm>
            <a:off x="1191965" y="1671570"/>
            <a:ext cx="9801854" cy="1271655"/>
          </a:xfrm>
        </p:spPr>
        <p:txBody>
          <a:bodyPr vert="horz" lIns="91440" tIns="45720" rIns="91440" bIns="45720" rtlCol="0" anchor="b">
            <a:normAutofit/>
          </a:bodyPr>
          <a:lstStyle/>
          <a:p>
            <a:r>
              <a:rPr lang="en-US" sz="4800" b="1" i="0" kern="1200" cap="all" spc="700" baseline="0" dirty="0">
                <a:solidFill>
                  <a:schemeClr val="tx1"/>
                </a:solidFill>
                <a:effectLst/>
                <a:latin typeface="+mj-lt"/>
                <a:ea typeface="+mj-ea"/>
                <a:cs typeface="+mj-cs"/>
              </a:rPr>
              <a:t>Business Overview</a:t>
            </a:r>
            <a:endParaRPr lang="en-US" sz="48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456FA4E-BEFD-5144-28DA-D924B16D0DA4}"/>
              </a:ext>
            </a:extLst>
          </p:cNvPr>
          <p:cNvSpPr txBox="1"/>
          <p:nvPr/>
        </p:nvSpPr>
        <p:spPr>
          <a:xfrm>
            <a:off x="1191966" y="3191069"/>
            <a:ext cx="9801854" cy="2061968"/>
          </a:xfrm>
          <a:prstGeom prst="rect">
            <a:avLst/>
          </a:prstGeom>
        </p:spPr>
        <p:txBody>
          <a:bodyPr vert="horz" lIns="91440" tIns="45720" rIns="91440" bIns="45720" rtlCol="0" anchor="t">
            <a:normAutofit fontScale="92500"/>
          </a:bodyPr>
          <a:lstStyle/>
          <a:p>
            <a:pPr algn="ctr">
              <a:lnSpc>
                <a:spcPct val="90000"/>
              </a:lnSpc>
              <a:spcBef>
                <a:spcPts val="1000"/>
              </a:spcBef>
              <a:spcAft>
                <a:spcPts val="0"/>
              </a:spcAft>
            </a:pPr>
            <a:r>
              <a:rPr lang="en-US" sz="2400" i="0" dirty="0">
                <a:effectLst/>
              </a:rPr>
              <a:t>The business overview would synthesize these insights to provide a </a:t>
            </a:r>
            <a:r>
              <a:rPr lang="en-US" sz="2400" b="0" i="0" dirty="0">
                <a:effectLst/>
              </a:rPr>
              <a:t>HR analytics involves the collection and analysis of HR-related data, including employee data, performance metrics, and other relevant data points. By using advanced analytical tools and techniques, HR analytics provides valuable insights into HR processes and trends, enabling organizations to make more informed decisions about their employees and improve overall performance.</a:t>
            </a:r>
            <a:endParaRPr lang="en-US" sz="2400" dirty="0"/>
          </a:p>
        </p:txBody>
      </p:sp>
    </p:spTree>
    <p:extLst>
      <p:ext uri="{BB962C8B-B14F-4D97-AF65-F5344CB8AC3E}">
        <p14:creationId xmlns:p14="http://schemas.microsoft.com/office/powerpoint/2010/main" val="1391650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Isosceles Triangle 5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B7A27D-31E1-67A2-FAFC-E3035383A7ED}"/>
              </a:ext>
            </a:extLst>
          </p:cNvPr>
          <p:cNvSpPr txBox="1">
            <a:spLocks/>
          </p:cNvSpPr>
          <p:nvPr/>
        </p:nvSpPr>
        <p:spPr>
          <a:xfrm>
            <a:off x="1371600" y="223520"/>
            <a:ext cx="10241280" cy="5628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latin typeface="Abadi" panose="020B0604020104020204" pitchFamily="34" charset="0"/>
                <a:cs typeface="Arial" panose="020B0604020202020204" pitchFamily="34" charset="0"/>
              </a:rPr>
              <a:t>BUSINESS PROBLEM</a:t>
            </a:r>
          </a:p>
        </p:txBody>
      </p:sp>
      <p:graphicFrame>
        <p:nvGraphicFramePr>
          <p:cNvPr id="31" name="Content Placeholder 2">
            <a:extLst>
              <a:ext uri="{FF2B5EF4-FFF2-40B4-BE49-F238E27FC236}">
                <a16:creationId xmlns:a16="http://schemas.microsoft.com/office/drawing/2014/main" id="{9A2A03E4-8795-3B35-0879-5003D9BFFACF}"/>
              </a:ext>
            </a:extLst>
          </p:cNvPr>
          <p:cNvGraphicFramePr/>
          <p:nvPr>
            <p:extLst>
              <p:ext uri="{D42A27DB-BD31-4B8C-83A1-F6EECF244321}">
                <p14:modId xmlns:p14="http://schemas.microsoft.com/office/powerpoint/2010/main" val="882335529"/>
              </p:ext>
            </p:extLst>
          </p:nvPr>
        </p:nvGraphicFramePr>
        <p:xfrm>
          <a:off x="1152525" y="850391"/>
          <a:ext cx="10460355" cy="5598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33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flipH="1">
            <a:off x="8865969" y="3625119"/>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323440" y="242596"/>
            <a:ext cx="11545120" cy="6293671"/>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79EDD-367D-364E-2C3C-B5A282E7A388}"/>
              </a:ext>
            </a:extLst>
          </p:cNvPr>
          <p:cNvSpPr>
            <a:spLocks noGrp="1"/>
          </p:cNvSpPr>
          <p:nvPr>
            <p:ph type="title"/>
          </p:nvPr>
        </p:nvSpPr>
        <p:spPr>
          <a:xfrm>
            <a:off x="438539" y="2533649"/>
            <a:ext cx="3164523" cy="1440263"/>
          </a:xfrm>
        </p:spPr>
        <p:txBody>
          <a:bodyPr vert="horz" lIns="91440" tIns="45720" rIns="91440" bIns="45720" rtlCol="0" anchor="ctr">
            <a:normAutofit/>
          </a:bodyPr>
          <a:lstStyle/>
          <a:p>
            <a:pPr algn="r"/>
            <a:r>
              <a:rPr lang="en-US" sz="3600" b="1" i="0" kern="1200" cap="all" spc="700" baseline="0" dirty="0">
                <a:solidFill>
                  <a:schemeClr val="tx1"/>
                </a:solidFill>
                <a:effectLst/>
                <a:latin typeface="Abadi" panose="020B0604020104020204" pitchFamily="34" charset="0"/>
              </a:rPr>
              <a:t>Data Modeling</a:t>
            </a:r>
            <a:endParaRPr lang="en-US" sz="3600" b="1" kern="1200" dirty="0">
              <a:solidFill>
                <a:schemeClr val="tx1"/>
              </a:solidFill>
              <a:latin typeface="Abadi" panose="020B0604020104020204" pitchFamily="34" charset="0"/>
            </a:endParaRPr>
          </a:p>
        </p:txBody>
      </p:sp>
      <p:cxnSp>
        <p:nvCxnSpPr>
          <p:cNvPr id="46" name="Straight Connector 4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37253"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DD8D7EE-913A-CA38-5ED3-F87485B3E94E}"/>
              </a:ext>
            </a:extLst>
          </p:cNvPr>
          <p:cNvSpPr txBox="1"/>
          <p:nvPr/>
        </p:nvSpPr>
        <p:spPr>
          <a:xfrm>
            <a:off x="3853543" y="513184"/>
            <a:ext cx="7538357" cy="5747657"/>
          </a:xfrm>
          <a:prstGeom prst="rect">
            <a:avLst/>
          </a:prstGeom>
        </p:spPr>
        <p:txBody>
          <a:bodyPr vert="horz" lIns="91440" tIns="45720" rIns="91440" bIns="45720" rtlCol="0" anchor="ctr">
            <a:normAutofit fontScale="85000" lnSpcReduction="20000"/>
          </a:bodyPr>
          <a:lstStyle/>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1. Identify Key Data Entities: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800" i="0" kern="1200" dirty="0">
                <a:effectLst/>
                <a:latin typeface="Calibri" panose="020F0502020204030204" pitchFamily="34" charset="0"/>
                <a:ea typeface="Calibri" panose="020F0502020204030204" pitchFamily="34" charset="0"/>
                <a:cs typeface="Calibri" panose="020F0502020204030204" pitchFamily="34" charset="0"/>
              </a:rPr>
              <a:t>       </a:t>
            </a:r>
            <a:r>
              <a:rPr lang="en-US" sz="1900" i="0" kern="1200" dirty="0">
                <a:effectLst/>
                <a:latin typeface="Calibri" panose="020F0502020204030204" pitchFamily="34" charset="0"/>
                <a:ea typeface="Calibri" panose="020F0502020204030204" pitchFamily="34" charset="0"/>
                <a:cs typeface="Calibri" panose="020F0502020204030204" pitchFamily="34" charset="0"/>
              </a:rPr>
              <a:t>The Main Entities Might Include Employees, Departments, Roles, Salaries, Surveys (For Satisfaction, Engagement, Etc.), And Promotion History.</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2. Define Relationships: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Establish How These Entities Relate To Each Other. For Example:</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Employees Belong To Departments And Have Specific Roles.</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Salaries Are Associated With Roles And Possibly With Departments. </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eaLnBrk="1" latinLnBrk="0" hangingPunct="1">
              <a:lnSpc>
                <a:spcPct val="120000"/>
              </a:lnSpc>
              <a:spcBef>
                <a:spcPts val="1000"/>
              </a:spcBef>
              <a:spcAft>
                <a:spcPts val="0"/>
              </a:spcAft>
              <a:buFont typeface="Arial" panose="020B0604020202020204" pitchFamily="34" charset="0"/>
              <a:buChar char="•"/>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Surveys Are Filled Out By Employees And Can Be Related To Departments And Roles.</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3. Determine Attributes:</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Each Entity Will Have Attributes. For Employees, Attributes Could Include Employee ID, Name, Gender, Educational Background, Date Hired, Date Of Last Promotion, Monthly Income, Job Satisfaction Score, Attrition Status, Etc.</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2100" b="1" i="0" kern="1200" dirty="0">
                <a:effectLst/>
                <a:latin typeface="Calibri" panose="020F0502020204030204" pitchFamily="34" charset="0"/>
                <a:ea typeface="Calibri" panose="020F0502020204030204" pitchFamily="34" charset="0"/>
                <a:cs typeface="Calibri" panose="020F0502020204030204" pitchFamily="34" charset="0"/>
              </a:rPr>
              <a:t>4. Create A Fact Table:</a:t>
            </a:r>
            <a:endParaRPr lang="en-US" sz="21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eaLnBrk="1" latinLnBrk="0" hangingPunct="1">
              <a:lnSpc>
                <a:spcPct val="120000"/>
              </a:lnSpc>
              <a:spcBef>
                <a:spcPts val="1000"/>
              </a:spcBef>
              <a:spcAft>
                <a:spcPts val="0"/>
              </a:spcAft>
            </a:pPr>
            <a:r>
              <a:rPr lang="en-US" sz="1900" b="0" i="0" kern="1200" dirty="0">
                <a:effectLst/>
                <a:latin typeface="Calibri" panose="020F0502020204030204" pitchFamily="34" charset="0"/>
                <a:ea typeface="Calibri" panose="020F0502020204030204" pitchFamily="34" charset="0"/>
                <a:cs typeface="Calibri" panose="020F0502020204030204" pitchFamily="34" charset="0"/>
              </a:rPr>
              <a:t>A Fact Table In A Star Schema Might Contain Measurable, Quantitative Data About The Business Problem – In This Case, Metrics Like Number Of Employees, Attrition Count, Average Hourly Rate, Etc.</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5059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862BF3-2571-398A-F00E-B33DA02059F7}"/>
              </a:ext>
            </a:extLst>
          </p:cNvPr>
          <p:cNvSpPr>
            <a:spLocks noGrp="1"/>
          </p:cNvSpPr>
          <p:nvPr>
            <p:ph type="title"/>
          </p:nvPr>
        </p:nvSpPr>
        <p:spPr>
          <a:xfrm>
            <a:off x="1129003" y="830424"/>
            <a:ext cx="9834466" cy="5243805"/>
          </a:xfrm>
        </p:spPr>
        <p:txBody>
          <a:bodyPr vert="horz" lIns="91440" tIns="45720" rIns="91440" bIns="45720" rtlCol="0" anchor="ctr">
            <a:normAutofit fontScale="90000"/>
          </a:bodyPr>
          <a:lstStyle/>
          <a:p>
            <a:pPr marL="0" indent="0">
              <a:lnSpc>
                <a:spcPct val="100000"/>
              </a:lnSpc>
            </a:pP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 Build Dimension Tables: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Dimension tables would contain descriptive attributes related to the fact table metrics, such as Employee Demographics, Department Details, Job Role Descriptions, etc.</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 Establish Key Performance Indicators (KPIs):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the KPIs for the dashboard, such as Attrition Rate, Average Tenure, Job Satisfaction Level, and link these to the fact table.</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 Data Transformation and Cleaning:</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raw data may need to be transformed or cleaned to fit into the model. This might involve standardizing names, filling in missing values, or converting data types.</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 Calculated Fields and Measures: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Power BI, you would also create calculated fields and measures based on the data model, such as calculating the Average Attrition Rate, or creating a measure that filters data by a specific department.</a:t>
            </a:r>
            <a:br>
              <a:rPr lang="en-US" sz="24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 Establish Hierarchies:</a:t>
            </a:r>
            <a:br>
              <a:rPr lang="en-US" sz="2400" b="1"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22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 better analysis, you can create hierarchies, such as Department &gt; Role &gt; Employee, to drill down into the data during analysis.</a:t>
            </a:r>
            <a:endParaRPr lang="en-US" sz="24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166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D862BF3-2571-398A-F00E-B33DA02059F7}"/>
              </a:ext>
            </a:extLst>
          </p:cNvPr>
          <p:cNvSpPr>
            <a:spLocks noGrp="1"/>
          </p:cNvSpPr>
          <p:nvPr>
            <p:ph type="title"/>
          </p:nvPr>
        </p:nvSpPr>
        <p:spPr>
          <a:xfrm>
            <a:off x="1285241" y="1447800"/>
            <a:ext cx="9231410" cy="3895726"/>
          </a:xfrm>
        </p:spPr>
        <p:txBody>
          <a:bodyPr vert="horz" lIns="91440" tIns="45720" rIns="91440" bIns="45720" rtlCol="0" anchor="ctr">
            <a:normAutofit/>
          </a:bodyPr>
          <a:lstStyle/>
          <a:p>
            <a:pPr marL="0" indent="0"/>
            <a:r>
              <a:rPr lang="en-US" sz="2400" b="1" i="0" kern="1200" dirty="0">
                <a:solidFill>
                  <a:schemeClr val="tx1"/>
                </a:solidFill>
                <a:effectLst/>
                <a:latin typeface="+mn-lt"/>
                <a:ea typeface="+mj-ea"/>
                <a:cs typeface="+mj-cs"/>
              </a:rPr>
              <a:t>10. Data Integration:</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If data comes from multiple sources, it needs to be integrated into a cohesive model, ensuring that all relationships and data types are consistent across the dataset.</a:t>
            </a:r>
            <a:br>
              <a:rPr lang="en-US" sz="2800" b="0" i="0" kern="1200" dirty="0">
                <a:solidFill>
                  <a:schemeClr val="tx1"/>
                </a:solidFill>
                <a:effectLst/>
                <a:latin typeface="+mn-lt"/>
                <a:ea typeface="+mj-ea"/>
                <a:cs typeface="+mj-cs"/>
              </a:rPr>
            </a:br>
            <a:r>
              <a:rPr lang="en-US" sz="2400" b="1" i="0" kern="1200" dirty="0">
                <a:solidFill>
                  <a:schemeClr val="tx1"/>
                </a:solidFill>
                <a:effectLst/>
                <a:latin typeface="+mn-lt"/>
                <a:ea typeface="+mj-ea"/>
                <a:cs typeface="+mj-cs"/>
              </a:rPr>
              <a:t>11. Security and Compliance:</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Ensure that the data model respects privacy laws and company policies by implementing security roles and data access rules.</a:t>
            </a:r>
            <a:br>
              <a:rPr lang="en-US" sz="2800" b="0" i="0" kern="1200" dirty="0">
                <a:solidFill>
                  <a:schemeClr val="tx1"/>
                </a:solidFill>
                <a:effectLst/>
                <a:latin typeface="+mn-lt"/>
                <a:ea typeface="+mj-ea"/>
                <a:cs typeface="+mj-cs"/>
              </a:rPr>
            </a:br>
            <a:r>
              <a:rPr lang="en-US" sz="2400" b="1" i="0" kern="1200" dirty="0">
                <a:solidFill>
                  <a:schemeClr val="tx1"/>
                </a:solidFill>
                <a:effectLst/>
                <a:latin typeface="+mn-lt"/>
                <a:ea typeface="+mj-ea"/>
                <a:cs typeface="+mj-cs"/>
              </a:rPr>
              <a:t>12. Validation:</a:t>
            </a:r>
            <a:br>
              <a:rPr lang="en-US" sz="2800" b="1" i="0" kern="1200" dirty="0">
                <a:solidFill>
                  <a:schemeClr val="tx1"/>
                </a:solidFill>
                <a:effectLst/>
                <a:latin typeface="+mn-lt"/>
                <a:ea typeface="+mj-ea"/>
                <a:cs typeface="+mj-cs"/>
              </a:rPr>
            </a:br>
            <a:r>
              <a:rPr lang="en-US" sz="2000" b="0" i="0" kern="1200" dirty="0">
                <a:solidFill>
                  <a:schemeClr val="tx1"/>
                </a:solidFill>
                <a:effectLst/>
                <a:latin typeface="+mn-lt"/>
                <a:ea typeface="+mj-ea"/>
                <a:cs typeface="+mj-cs"/>
              </a:rPr>
              <a:t>Finally, validate the model by checking if it answers key business questions and allows for the required analysis.</a:t>
            </a:r>
            <a:endParaRPr lang="en-US" sz="2800" b="0" i="0" kern="1200" dirty="0">
              <a:solidFill>
                <a:schemeClr val="tx1"/>
              </a:solidFill>
              <a:effectLst/>
              <a:latin typeface="+mn-lt"/>
              <a:ea typeface="+mj-ea"/>
              <a:cs typeface="+mj-cs"/>
            </a:endParaRPr>
          </a:p>
        </p:txBody>
      </p:sp>
    </p:spTree>
    <p:extLst>
      <p:ext uri="{BB962C8B-B14F-4D97-AF65-F5344CB8AC3E}">
        <p14:creationId xmlns:p14="http://schemas.microsoft.com/office/powerpoint/2010/main" val="132641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5928-012C-6DB1-0D01-340B30A7DDD0}"/>
              </a:ext>
            </a:extLst>
          </p:cNvPr>
          <p:cNvSpPr>
            <a:spLocks noGrp="1"/>
          </p:cNvSpPr>
          <p:nvPr>
            <p:ph type="ctr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600" kern="1200">
                <a:solidFill>
                  <a:schemeClr val="bg1"/>
                </a:solidFill>
                <a:latin typeface="+mj-lt"/>
                <a:ea typeface="+mj-ea"/>
                <a:cs typeface="+mj-cs"/>
              </a:rPr>
              <a:t>Problem Statement</a:t>
            </a:r>
          </a:p>
        </p:txBody>
      </p:sp>
      <p:graphicFrame>
        <p:nvGraphicFramePr>
          <p:cNvPr id="30" name="TextBox 3">
            <a:extLst>
              <a:ext uri="{FF2B5EF4-FFF2-40B4-BE49-F238E27FC236}">
                <a16:creationId xmlns:a16="http://schemas.microsoft.com/office/drawing/2014/main" id="{43AF62D8-181B-9247-04BB-BB611C2CB7D4}"/>
              </a:ext>
            </a:extLst>
          </p:cNvPr>
          <p:cNvGraphicFramePr/>
          <p:nvPr>
            <p:extLst>
              <p:ext uri="{D42A27DB-BD31-4B8C-83A1-F6EECF244321}">
                <p14:modId xmlns:p14="http://schemas.microsoft.com/office/powerpoint/2010/main" val="1103707436"/>
              </p:ext>
            </p:extLst>
          </p:nvPr>
        </p:nvGraphicFramePr>
        <p:xfrm>
          <a:off x="4394718" y="307910"/>
          <a:ext cx="7063274" cy="6251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14990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2711</Words>
  <Application>Microsoft Office PowerPoint</Application>
  <PresentationFormat>Widescreen</PresentationFormat>
  <Paragraphs>171</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Abadi</vt:lpstr>
      <vt:lpstr>Arial</vt:lpstr>
      <vt:lpstr>Calibri</vt:lpstr>
      <vt:lpstr>Calibri Light</vt:lpstr>
      <vt:lpstr>Google Sans</vt:lpstr>
      <vt:lpstr>Söhne</vt:lpstr>
      <vt:lpstr>1_Office Theme</vt:lpstr>
      <vt:lpstr>PowerPoint Presentation</vt:lpstr>
      <vt:lpstr>Project Name : H R Analytics Employee Retention </vt:lpstr>
      <vt:lpstr>AGENDA</vt:lpstr>
      <vt:lpstr>Business Overview</vt:lpstr>
      <vt:lpstr>PowerPoint Presentation</vt:lpstr>
      <vt:lpstr>Data Modeling</vt:lpstr>
      <vt:lpstr>5. Build Dimension Tables: Dimension tables would contain descriptive attributes related to the fact table metrics, such as Employee Demographics, Department Details, Job Role Descriptions, etc. 6. Establish Key Performance Indicators (KPIs): Identify the KPIs for the dashboard, such as Attrition Rate, Average Tenure, Job Satisfaction Level, and link these to the fact table. 7. Data Transformation and Cleaning: The raw data may need to be transformed or cleaned to fit into the model. This might involve standardizing names, filling in missing values, or converting data types. 8. Calculated Fields and Measures: In Power BI, you would also create calculated fields and measures based on the data model, such as calculating the Average Attrition Rate, or creating a measure that filters data by a specific department. 9. Establish Hierarchies: For better analysis, you can create hierarchies, such as Department &gt; Role &gt; Employee, to drill down into the data during analysis.</vt:lpstr>
      <vt:lpstr>10. Data Integration: If data comes from multiple sources, it needs to be integrated into a cohesive model, ensuring that all relationships and data types are consistent across the dataset. 11. Security and Compliance: Ensure that the data model respects privacy laws and company policies by implementing security roles and data access rules. 12. Validation: Finally, validate the model by checking if it answers key business questions and allows for the required analysis.</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Danish</dc:creator>
  <cp:lastModifiedBy>Md Danish</cp:lastModifiedBy>
  <cp:revision>24</cp:revision>
  <dcterms:created xsi:type="dcterms:W3CDTF">2023-12-27T08:25:38Z</dcterms:created>
  <dcterms:modified xsi:type="dcterms:W3CDTF">2024-01-06T08:32:51Z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2023-12-27T08:52:37Z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83a98753-d026-4b59-a5c2-0e528a551977</vt:lpwstr>
  </property>
  <property fmtid="{D5CDD505-2E9C-101B-9397-08002B2CF9AE}" pid="7" name="MSIP_Label_defa4170-0d19-0005-0004-bc88714345d2_ActionId">
    <vt:lpwstr>d366570b-f725-4814-af15-264be216e52e</vt:lpwstr>
  </property>
  <property fmtid="{D5CDD505-2E9C-101B-9397-08002B2CF9AE}" pid="8" name="MSIP_Label_defa4170-0d19-0005-0004-bc88714345d2_ContentBits">
    <vt:lpwstr>0</vt:lpwstr>
  </property>
</Properties>
</file>